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521" r:id="rId2"/>
    <p:sldId id="524" r:id="rId3"/>
    <p:sldId id="525" r:id="rId4"/>
    <p:sldId id="526" r:id="rId5"/>
    <p:sldId id="527" r:id="rId6"/>
    <p:sldId id="346" r:id="rId7"/>
    <p:sldId id="343" r:id="rId8"/>
    <p:sldId id="338" r:id="rId9"/>
    <p:sldId id="344" r:id="rId10"/>
    <p:sldId id="483" r:id="rId11"/>
    <p:sldId id="261" r:id="rId12"/>
    <p:sldId id="375" r:id="rId13"/>
    <p:sldId id="485" r:id="rId14"/>
    <p:sldId id="345" r:id="rId15"/>
    <p:sldId id="350" r:id="rId16"/>
    <p:sldId id="260" r:id="rId17"/>
    <p:sldId id="349" r:id="rId18"/>
    <p:sldId id="339" r:id="rId19"/>
    <p:sldId id="348" r:id="rId20"/>
    <p:sldId id="534" r:id="rId21"/>
    <p:sldId id="265" r:id="rId22"/>
    <p:sldId id="353" r:id="rId23"/>
    <p:sldId id="266" r:id="rId24"/>
    <p:sldId id="352" r:id="rId25"/>
    <p:sldId id="267" r:id="rId26"/>
    <p:sldId id="356" r:id="rId27"/>
    <p:sldId id="536" r:id="rId28"/>
    <p:sldId id="331" r:id="rId29"/>
    <p:sldId id="535" r:id="rId30"/>
    <p:sldId id="362" r:id="rId31"/>
    <p:sldId id="273" r:id="rId32"/>
    <p:sldId id="355" r:id="rId33"/>
    <p:sldId id="434" r:id="rId34"/>
    <p:sldId id="435" r:id="rId35"/>
    <p:sldId id="438" r:id="rId36"/>
    <p:sldId id="543" r:id="rId37"/>
    <p:sldId id="5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4"/>
    <p:restoredTop sz="94884"/>
  </p:normalViewPr>
  <p:slideViewPr>
    <p:cSldViewPr snapToGrid="0" snapToObjects="1">
      <p:cViewPr varScale="1">
        <p:scale>
          <a:sx n="119" d="100"/>
          <a:sy n="119" d="100"/>
        </p:scale>
        <p:origin x="208" y="8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CC08DE-E69A-704A-B08E-CCC3E6FDC490}" type="datetimeFigureOut">
              <a:rPr lang="en-US" smtClean="0"/>
              <a:t>2/10/26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90B1B-754E-6B4A-81E1-B0948F35ACD8}" type="slidenum">
              <a:rPr lang="en-US" smtClean="0"/>
              <a:t>‹#›</a:t>
            </a:fld>
            <a:endParaRPr lang="en-US"/>
          </a:p>
        </p:txBody>
      </p:sp>
    </p:spTree>
    <p:extLst>
      <p:ext uri="{BB962C8B-B14F-4D97-AF65-F5344CB8AC3E}">
        <p14:creationId xmlns:p14="http://schemas.microsoft.com/office/powerpoint/2010/main" val="1152397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goals of the Census which was started in 2019 in Georgia.</a:t>
            </a:r>
          </a:p>
        </p:txBody>
      </p:sp>
      <p:sp>
        <p:nvSpPr>
          <p:cNvPr id="4" name="Slide Number Placeholder 3"/>
          <p:cNvSpPr>
            <a:spLocks noGrp="1"/>
          </p:cNvSpPr>
          <p:nvPr>
            <p:ph type="sldNum" sz="quarter" idx="5"/>
          </p:nvPr>
        </p:nvSpPr>
        <p:spPr/>
        <p:txBody>
          <a:bodyPr/>
          <a:lstStyle/>
          <a:p>
            <a:fld id="{B8890B1B-754E-6B4A-81E1-B0948F35ACD8}" type="slidenum">
              <a:rPr lang="en-US" smtClean="0"/>
              <a:t>2</a:t>
            </a:fld>
            <a:endParaRPr lang="en-US"/>
          </a:p>
        </p:txBody>
      </p:sp>
    </p:spTree>
    <p:extLst>
      <p:ext uri="{BB962C8B-B14F-4D97-AF65-F5344CB8AC3E}">
        <p14:creationId xmlns:p14="http://schemas.microsoft.com/office/powerpoint/2010/main" val="135523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Carpenter Bee</a:t>
            </a:r>
          </a:p>
        </p:txBody>
      </p:sp>
      <p:sp>
        <p:nvSpPr>
          <p:cNvPr id="4" name="Slide Number Placeholder 3"/>
          <p:cNvSpPr>
            <a:spLocks noGrp="1"/>
          </p:cNvSpPr>
          <p:nvPr>
            <p:ph type="sldNum" sz="quarter" idx="5"/>
          </p:nvPr>
        </p:nvSpPr>
        <p:spPr/>
        <p:txBody>
          <a:bodyPr/>
          <a:lstStyle/>
          <a:p>
            <a:fld id="{B8890B1B-754E-6B4A-81E1-B0948F35ACD8}" type="slidenum">
              <a:rPr lang="en-US" smtClean="0"/>
              <a:t>15</a:t>
            </a:fld>
            <a:endParaRPr lang="en-US"/>
          </a:p>
        </p:txBody>
      </p:sp>
    </p:spTree>
    <p:extLst>
      <p:ext uri="{BB962C8B-B14F-4D97-AF65-F5344CB8AC3E}">
        <p14:creationId xmlns:p14="http://schemas.microsoft.com/office/powerpoint/2010/main" val="2595507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Honey bees also have corbiculae or pollen baskets to carry pollen back to their hives.  Notice the mandibles on the top image.  These are used to shape wax for their hives.</a:t>
            </a:r>
          </a:p>
        </p:txBody>
      </p:sp>
      <p:sp>
        <p:nvSpPr>
          <p:cNvPr id="4" name="Slide Number Placeholder 3"/>
          <p:cNvSpPr>
            <a:spLocks noGrp="1"/>
          </p:cNvSpPr>
          <p:nvPr>
            <p:ph type="sldNum" sz="quarter" idx="5"/>
          </p:nvPr>
        </p:nvSpPr>
        <p:spPr/>
        <p:txBody>
          <a:bodyPr/>
          <a:lstStyle/>
          <a:p>
            <a:fld id="{B8890B1B-754E-6B4A-81E1-B0948F35ACD8}" type="slidenum">
              <a:rPr lang="en-US" smtClean="0"/>
              <a:t>16</a:t>
            </a:fld>
            <a:endParaRPr lang="en-US"/>
          </a:p>
        </p:txBody>
      </p:sp>
    </p:spTree>
    <p:extLst>
      <p:ext uri="{BB962C8B-B14F-4D97-AF65-F5344CB8AC3E}">
        <p14:creationId xmlns:p14="http://schemas.microsoft.com/office/powerpoint/2010/main" val="3817583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these bees are smaller than honey bees and are all seen during the pollinator census.  The bee on the pink flower is a leaf cutter bee.  These are all over the Southeast and you will see them during the Census.</a:t>
            </a:r>
          </a:p>
        </p:txBody>
      </p:sp>
      <p:sp>
        <p:nvSpPr>
          <p:cNvPr id="4" name="Slide Number Placeholder 3"/>
          <p:cNvSpPr>
            <a:spLocks noGrp="1"/>
          </p:cNvSpPr>
          <p:nvPr>
            <p:ph type="sldNum" sz="quarter" idx="5"/>
          </p:nvPr>
        </p:nvSpPr>
        <p:spPr/>
        <p:txBody>
          <a:bodyPr/>
          <a:lstStyle/>
          <a:p>
            <a:fld id="{B8890B1B-754E-6B4A-81E1-B0948F35ACD8}" type="slidenum">
              <a:rPr lang="en-US" smtClean="0"/>
              <a:t>18</a:t>
            </a:fld>
            <a:endParaRPr lang="en-US"/>
          </a:p>
        </p:txBody>
      </p:sp>
    </p:spTree>
    <p:extLst>
      <p:ext uri="{BB962C8B-B14F-4D97-AF65-F5344CB8AC3E}">
        <p14:creationId xmlns:p14="http://schemas.microsoft.com/office/powerpoint/2010/main" val="3802540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has a small bee and a carpenter bee</a:t>
            </a:r>
          </a:p>
        </p:txBody>
      </p:sp>
      <p:sp>
        <p:nvSpPr>
          <p:cNvPr id="4" name="Slide Number Placeholder 3"/>
          <p:cNvSpPr>
            <a:spLocks noGrp="1"/>
          </p:cNvSpPr>
          <p:nvPr>
            <p:ph type="sldNum" sz="quarter" idx="5"/>
          </p:nvPr>
        </p:nvSpPr>
        <p:spPr/>
        <p:txBody>
          <a:bodyPr/>
          <a:lstStyle/>
          <a:p>
            <a:fld id="{B8890B1B-754E-6B4A-81E1-B0948F35ACD8}" type="slidenum">
              <a:rPr lang="en-US" smtClean="0"/>
              <a:t>19</a:t>
            </a:fld>
            <a:endParaRPr lang="en-US"/>
          </a:p>
        </p:txBody>
      </p:sp>
    </p:spTree>
    <p:extLst>
      <p:ext uri="{BB962C8B-B14F-4D97-AF65-F5344CB8AC3E}">
        <p14:creationId xmlns:p14="http://schemas.microsoft.com/office/powerpoint/2010/main" val="2194819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has a small bee and a butterfly</a:t>
            </a:r>
          </a:p>
        </p:txBody>
      </p:sp>
      <p:sp>
        <p:nvSpPr>
          <p:cNvPr id="4" name="Slide Number Placeholder 3"/>
          <p:cNvSpPr>
            <a:spLocks noGrp="1"/>
          </p:cNvSpPr>
          <p:nvPr>
            <p:ph type="sldNum" sz="quarter" idx="5"/>
          </p:nvPr>
        </p:nvSpPr>
        <p:spPr/>
        <p:txBody>
          <a:bodyPr/>
          <a:lstStyle/>
          <a:p>
            <a:fld id="{B8890B1B-754E-6B4A-81E1-B0948F35ACD8}" type="slidenum">
              <a:rPr lang="en-US" smtClean="0"/>
              <a:t>20</a:t>
            </a:fld>
            <a:endParaRPr lang="en-US"/>
          </a:p>
        </p:txBody>
      </p:sp>
    </p:spTree>
    <p:extLst>
      <p:ext uri="{BB962C8B-B14F-4D97-AF65-F5344CB8AC3E}">
        <p14:creationId xmlns:p14="http://schemas.microsoft.com/office/powerpoint/2010/main" val="600589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flies that you may see during the Census</a:t>
            </a:r>
          </a:p>
        </p:txBody>
      </p:sp>
      <p:sp>
        <p:nvSpPr>
          <p:cNvPr id="4" name="Slide Number Placeholder 3"/>
          <p:cNvSpPr>
            <a:spLocks noGrp="1"/>
          </p:cNvSpPr>
          <p:nvPr>
            <p:ph type="sldNum" sz="quarter" idx="5"/>
          </p:nvPr>
        </p:nvSpPr>
        <p:spPr/>
        <p:txBody>
          <a:bodyPr/>
          <a:lstStyle/>
          <a:p>
            <a:fld id="{B8890B1B-754E-6B4A-81E1-B0948F35ACD8}" type="slidenum">
              <a:rPr lang="en-US" smtClean="0"/>
              <a:t>23</a:t>
            </a:fld>
            <a:endParaRPr lang="en-US"/>
          </a:p>
        </p:txBody>
      </p:sp>
    </p:spTree>
    <p:extLst>
      <p:ext uri="{BB962C8B-B14F-4D97-AF65-F5344CB8AC3E}">
        <p14:creationId xmlns:p14="http://schemas.microsoft.com/office/powerpoint/2010/main" val="666139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Syrphid flies lay their eggs in gardens.  The resulting larvae eat aphids!</a:t>
            </a:r>
          </a:p>
        </p:txBody>
      </p:sp>
      <p:sp>
        <p:nvSpPr>
          <p:cNvPr id="4" name="Slide Number Placeholder 3"/>
          <p:cNvSpPr>
            <a:spLocks noGrp="1"/>
          </p:cNvSpPr>
          <p:nvPr>
            <p:ph type="sldNum" sz="quarter" idx="5"/>
          </p:nvPr>
        </p:nvSpPr>
        <p:spPr/>
        <p:txBody>
          <a:bodyPr/>
          <a:lstStyle/>
          <a:p>
            <a:fld id="{B8890B1B-754E-6B4A-81E1-B0948F35ACD8}" type="slidenum">
              <a:rPr lang="en-US" smtClean="0"/>
              <a:t>27</a:t>
            </a:fld>
            <a:endParaRPr lang="en-US"/>
          </a:p>
        </p:txBody>
      </p:sp>
    </p:spTree>
    <p:extLst>
      <p:ext uri="{BB962C8B-B14F-4D97-AF65-F5344CB8AC3E}">
        <p14:creationId xmlns:p14="http://schemas.microsoft.com/office/powerpoint/2010/main" val="2561125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fly!</a:t>
            </a:r>
          </a:p>
        </p:txBody>
      </p:sp>
      <p:sp>
        <p:nvSpPr>
          <p:cNvPr id="4" name="Slide Number Placeholder 3"/>
          <p:cNvSpPr>
            <a:spLocks noGrp="1"/>
          </p:cNvSpPr>
          <p:nvPr>
            <p:ph type="sldNum" sz="quarter" idx="5"/>
          </p:nvPr>
        </p:nvSpPr>
        <p:spPr/>
        <p:txBody>
          <a:bodyPr/>
          <a:lstStyle/>
          <a:p>
            <a:fld id="{53494F12-CB10-D944-BB8A-D95EE9C55E6C}" type="slidenum">
              <a:rPr lang="en-US" smtClean="0"/>
              <a:t>28</a:t>
            </a:fld>
            <a:endParaRPr lang="en-US"/>
          </a:p>
        </p:txBody>
      </p:sp>
    </p:spTree>
    <p:extLst>
      <p:ext uri="{BB962C8B-B14F-4D97-AF65-F5344CB8AC3E}">
        <p14:creationId xmlns:p14="http://schemas.microsoft.com/office/powerpoint/2010/main" val="2078284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bee</a:t>
            </a:r>
          </a:p>
        </p:txBody>
      </p:sp>
      <p:sp>
        <p:nvSpPr>
          <p:cNvPr id="4" name="Slide Number Placeholder 3"/>
          <p:cNvSpPr>
            <a:spLocks noGrp="1"/>
          </p:cNvSpPr>
          <p:nvPr>
            <p:ph type="sldNum" sz="quarter" idx="5"/>
          </p:nvPr>
        </p:nvSpPr>
        <p:spPr/>
        <p:txBody>
          <a:bodyPr/>
          <a:lstStyle/>
          <a:p>
            <a:fld id="{B8890B1B-754E-6B4A-81E1-B0948F35ACD8}" type="slidenum">
              <a:rPr lang="en-US" smtClean="0"/>
              <a:t>29</a:t>
            </a:fld>
            <a:endParaRPr lang="en-US"/>
          </a:p>
        </p:txBody>
      </p:sp>
    </p:spTree>
    <p:extLst>
      <p:ext uri="{BB962C8B-B14F-4D97-AF65-F5344CB8AC3E}">
        <p14:creationId xmlns:p14="http://schemas.microsoft.com/office/powerpoint/2010/main" val="3225338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see all of these during the Census</a:t>
            </a:r>
          </a:p>
        </p:txBody>
      </p:sp>
      <p:sp>
        <p:nvSpPr>
          <p:cNvPr id="4" name="Slide Number Placeholder 3"/>
          <p:cNvSpPr>
            <a:spLocks noGrp="1"/>
          </p:cNvSpPr>
          <p:nvPr>
            <p:ph type="sldNum" sz="quarter" idx="5"/>
          </p:nvPr>
        </p:nvSpPr>
        <p:spPr/>
        <p:txBody>
          <a:bodyPr/>
          <a:lstStyle/>
          <a:p>
            <a:fld id="{B8890B1B-754E-6B4A-81E1-B0948F35ACD8}" type="slidenum">
              <a:rPr lang="en-US" smtClean="0"/>
              <a:t>31</a:t>
            </a:fld>
            <a:endParaRPr lang="en-US"/>
          </a:p>
        </p:txBody>
      </p:sp>
    </p:spTree>
    <p:extLst>
      <p:ext uri="{BB962C8B-B14F-4D97-AF65-F5344CB8AC3E}">
        <p14:creationId xmlns:p14="http://schemas.microsoft.com/office/powerpoint/2010/main" val="3587094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to notice in this slide.  Notice the very slick and hairless abdomen.  The top slide where the bee has a yellow or white mark on the face, that is a male carpenter bee.  The yellow mark is only on the male bees, which do NOT have stingers. Also notice all of the pollen on the top of the bee’s thorax. They are excellent pollinators, they are out early in the spring and are one of the last ones to finish their lifecycle in the fall.</a:t>
            </a:r>
          </a:p>
        </p:txBody>
      </p:sp>
      <p:sp>
        <p:nvSpPr>
          <p:cNvPr id="4" name="Slide Number Placeholder 3"/>
          <p:cNvSpPr>
            <a:spLocks noGrp="1"/>
          </p:cNvSpPr>
          <p:nvPr>
            <p:ph type="sldNum" sz="quarter" idx="5"/>
          </p:nvPr>
        </p:nvSpPr>
        <p:spPr/>
        <p:txBody>
          <a:bodyPr/>
          <a:lstStyle/>
          <a:p>
            <a:fld id="{B8890B1B-754E-6B4A-81E1-B0948F35ACD8}" type="slidenum">
              <a:rPr lang="en-US" smtClean="0"/>
              <a:t>6</a:t>
            </a:fld>
            <a:endParaRPr lang="en-US"/>
          </a:p>
        </p:txBody>
      </p:sp>
    </p:spTree>
    <p:extLst>
      <p:ext uri="{BB962C8B-B14F-4D97-AF65-F5344CB8AC3E}">
        <p14:creationId xmlns:p14="http://schemas.microsoft.com/office/powerpoint/2010/main" val="2178029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Anything that doesn’t fit into any of the previous categories, goes into the “other insect” category</a:t>
            </a:r>
          </a:p>
        </p:txBody>
      </p:sp>
      <p:sp>
        <p:nvSpPr>
          <p:cNvPr id="4" name="Slide Number Placeholder 3"/>
          <p:cNvSpPr>
            <a:spLocks noGrp="1"/>
          </p:cNvSpPr>
          <p:nvPr>
            <p:ph type="sldNum" sz="quarter" idx="5"/>
          </p:nvPr>
        </p:nvSpPr>
        <p:spPr/>
        <p:txBody>
          <a:bodyPr/>
          <a:lstStyle/>
          <a:p>
            <a:fld id="{B8890B1B-754E-6B4A-81E1-B0948F35ACD8}" type="slidenum">
              <a:rPr lang="en-US" smtClean="0"/>
              <a:t>32</a:t>
            </a:fld>
            <a:endParaRPr lang="en-US"/>
          </a:p>
        </p:txBody>
      </p:sp>
    </p:spTree>
    <p:extLst>
      <p:ext uri="{BB962C8B-B14F-4D97-AF65-F5344CB8AC3E}">
        <p14:creationId xmlns:p14="http://schemas.microsoft.com/office/powerpoint/2010/main" val="619260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Honey bee</a:t>
            </a:r>
          </a:p>
        </p:txBody>
      </p:sp>
      <p:sp>
        <p:nvSpPr>
          <p:cNvPr id="4" name="Slide Number Placeholder 3"/>
          <p:cNvSpPr>
            <a:spLocks noGrp="1"/>
          </p:cNvSpPr>
          <p:nvPr>
            <p:ph type="sldNum" sz="quarter" idx="5"/>
          </p:nvPr>
        </p:nvSpPr>
        <p:spPr/>
        <p:txBody>
          <a:bodyPr/>
          <a:lstStyle/>
          <a:p>
            <a:fld id="{53494F12-CB10-D944-BB8A-D95EE9C55E6C}" type="slidenum">
              <a:rPr lang="en-US" smtClean="0"/>
              <a:t>33</a:t>
            </a:fld>
            <a:endParaRPr lang="en-US"/>
          </a:p>
        </p:txBody>
      </p:sp>
    </p:spTree>
    <p:extLst>
      <p:ext uri="{BB962C8B-B14F-4D97-AF65-F5344CB8AC3E}">
        <p14:creationId xmlns:p14="http://schemas.microsoft.com/office/powerpoint/2010/main" val="2486373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Carpenter bee – see the bald abdomen</a:t>
            </a:r>
          </a:p>
        </p:txBody>
      </p:sp>
      <p:sp>
        <p:nvSpPr>
          <p:cNvPr id="4" name="Slide Number Placeholder 3"/>
          <p:cNvSpPr>
            <a:spLocks noGrp="1"/>
          </p:cNvSpPr>
          <p:nvPr>
            <p:ph type="sldNum" sz="quarter" idx="5"/>
          </p:nvPr>
        </p:nvSpPr>
        <p:spPr/>
        <p:txBody>
          <a:bodyPr/>
          <a:lstStyle/>
          <a:p>
            <a:fld id="{53494F12-CB10-D944-BB8A-D95EE9C55E6C}" type="slidenum">
              <a:rPr lang="en-US" smtClean="0"/>
              <a:t>34</a:t>
            </a:fld>
            <a:endParaRPr lang="en-US"/>
          </a:p>
        </p:txBody>
      </p:sp>
    </p:spTree>
    <p:extLst>
      <p:ext uri="{BB962C8B-B14F-4D97-AF65-F5344CB8AC3E}">
        <p14:creationId xmlns:p14="http://schemas.microsoft.com/office/powerpoint/2010/main" val="766958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insect – lacewing larva covered in plant debris</a:t>
            </a:r>
          </a:p>
        </p:txBody>
      </p:sp>
      <p:sp>
        <p:nvSpPr>
          <p:cNvPr id="4" name="Slide Number Placeholder 3"/>
          <p:cNvSpPr>
            <a:spLocks noGrp="1"/>
          </p:cNvSpPr>
          <p:nvPr>
            <p:ph type="sldNum" sz="quarter" idx="5"/>
          </p:nvPr>
        </p:nvSpPr>
        <p:spPr/>
        <p:txBody>
          <a:bodyPr/>
          <a:lstStyle/>
          <a:p>
            <a:fld id="{53494F12-CB10-D944-BB8A-D95EE9C55E6C}" type="slidenum">
              <a:rPr lang="en-US" smtClean="0"/>
              <a:t>35</a:t>
            </a:fld>
            <a:endParaRPr lang="en-US"/>
          </a:p>
        </p:txBody>
      </p:sp>
    </p:spTree>
    <p:extLst>
      <p:ext uri="{BB962C8B-B14F-4D97-AF65-F5344CB8AC3E}">
        <p14:creationId xmlns:p14="http://schemas.microsoft.com/office/powerpoint/2010/main" val="1183921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Carpenter bees have bald abdomens so they have “shiny heinies”  </a:t>
            </a:r>
          </a:p>
        </p:txBody>
      </p:sp>
      <p:sp>
        <p:nvSpPr>
          <p:cNvPr id="4" name="Slide Number Placeholder 3"/>
          <p:cNvSpPr>
            <a:spLocks noGrp="1"/>
          </p:cNvSpPr>
          <p:nvPr>
            <p:ph type="sldNum" sz="quarter" idx="5"/>
          </p:nvPr>
        </p:nvSpPr>
        <p:spPr/>
        <p:txBody>
          <a:bodyPr/>
          <a:lstStyle/>
          <a:p>
            <a:fld id="{B8890B1B-754E-6B4A-81E1-B0948F35ACD8}" type="slidenum">
              <a:rPr lang="en-US" smtClean="0"/>
              <a:t>7</a:t>
            </a:fld>
            <a:endParaRPr lang="en-US"/>
          </a:p>
        </p:txBody>
      </p:sp>
    </p:spTree>
    <p:extLst>
      <p:ext uri="{BB962C8B-B14F-4D97-AF65-F5344CB8AC3E}">
        <p14:creationId xmlns:p14="http://schemas.microsoft.com/office/powerpoint/2010/main" val="1386869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Bumble bees have hairy abdomens “fuzzy rear”</a:t>
            </a:r>
          </a:p>
        </p:txBody>
      </p:sp>
      <p:sp>
        <p:nvSpPr>
          <p:cNvPr id="4" name="Slide Number Placeholder 3"/>
          <p:cNvSpPr>
            <a:spLocks noGrp="1"/>
          </p:cNvSpPr>
          <p:nvPr>
            <p:ph type="sldNum" sz="quarter" idx="10"/>
          </p:nvPr>
        </p:nvSpPr>
        <p:spPr/>
        <p:txBody>
          <a:bodyPr/>
          <a:lstStyle/>
          <a:p>
            <a:fld id="{34C8DE11-CBD3-5F40-B71B-2A47D29FAB91}" type="slidenum">
              <a:rPr lang="en-US" smtClean="0"/>
              <a:t>8</a:t>
            </a:fld>
            <a:endParaRPr lang="en-US"/>
          </a:p>
        </p:txBody>
      </p:sp>
    </p:spTree>
    <p:extLst>
      <p:ext uri="{BB962C8B-B14F-4D97-AF65-F5344CB8AC3E}">
        <p14:creationId xmlns:p14="http://schemas.microsoft.com/office/powerpoint/2010/main" val="1049195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290377-66CF-3443-9FE9-4BE2F5A94978}" type="slidenum">
              <a:rPr lang="en-US" smtClean="0"/>
              <a:t>10</a:t>
            </a:fld>
            <a:endParaRPr lang="en-US"/>
          </a:p>
        </p:txBody>
      </p:sp>
    </p:spTree>
    <p:extLst>
      <p:ext uri="{BB962C8B-B14F-4D97-AF65-F5344CB8AC3E}">
        <p14:creationId xmlns:p14="http://schemas.microsoft.com/office/powerpoint/2010/main" val="358071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Bumble bee hair (pile) is perfect for moving pollen around.  Notice all the pollen on the bumble bee and the lack of hair and pollen on the green metallic bee.</a:t>
            </a:r>
          </a:p>
        </p:txBody>
      </p:sp>
      <p:sp>
        <p:nvSpPr>
          <p:cNvPr id="4" name="Slide Number Placeholder 3"/>
          <p:cNvSpPr>
            <a:spLocks noGrp="1"/>
          </p:cNvSpPr>
          <p:nvPr>
            <p:ph type="sldNum" sz="quarter" idx="5"/>
          </p:nvPr>
        </p:nvSpPr>
        <p:spPr/>
        <p:txBody>
          <a:bodyPr/>
          <a:lstStyle/>
          <a:p>
            <a:fld id="{B8890B1B-754E-6B4A-81E1-B0948F35ACD8}" type="slidenum">
              <a:rPr lang="en-US" smtClean="0"/>
              <a:t>11</a:t>
            </a:fld>
            <a:endParaRPr lang="en-US"/>
          </a:p>
        </p:txBody>
      </p:sp>
    </p:spTree>
    <p:extLst>
      <p:ext uri="{BB962C8B-B14F-4D97-AF65-F5344CB8AC3E}">
        <p14:creationId xmlns:p14="http://schemas.microsoft.com/office/powerpoint/2010/main" val="55419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notice how the bee hair (pile) holds all the pollen</a:t>
            </a:r>
          </a:p>
        </p:txBody>
      </p:sp>
      <p:sp>
        <p:nvSpPr>
          <p:cNvPr id="4" name="Slide Number Placeholder 3"/>
          <p:cNvSpPr>
            <a:spLocks noGrp="1"/>
          </p:cNvSpPr>
          <p:nvPr>
            <p:ph type="sldNum" sz="quarter" idx="5"/>
          </p:nvPr>
        </p:nvSpPr>
        <p:spPr/>
        <p:txBody>
          <a:bodyPr/>
          <a:lstStyle/>
          <a:p>
            <a:fld id="{B8890B1B-754E-6B4A-81E1-B0948F35ACD8}" type="slidenum">
              <a:rPr lang="en-US" smtClean="0"/>
              <a:t>12</a:t>
            </a:fld>
            <a:endParaRPr lang="en-US"/>
          </a:p>
        </p:txBody>
      </p:sp>
    </p:spTree>
    <p:extLst>
      <p:ext uri="{BB962C8B-B14F-4D97-AF65-F5344CB8AC3E}">
        <p14:creationId xmlns:p14="http://schemas.microsoft.com/office/powerpoint/2010/main" val="616816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bumble bees gather pollen they groom themselves moving the pollen into pollen baskets called corbiculae.  Bumble bee queens have a need for pollen for themselves and their young.  Corbiculae assist them in taking as much pollen as possible back to their nest.  However, pollen nicely tucked into the pollen baskets is not available for pollinating flowers.</a:t>
            </a:r>
          </a:p>
        </p:txBody>
      </p:sp>
      <p:sp>
        <p:nvSpPr>
          <p:cNvPr id="4" name="Slide Number Placeholder 3"/>
          <p:cNvSpPr>
            <a:spLocks noGrp="1"/>
          </p:cNvSpPr>
          <p:nvPr>
            <p:ph type="sldNum" sz="quarter" idx="5"/>
          </p:nvPr>
        </p:nvSpPr>
        <p:spPr/>
        <p:txBody>
          <a:bodyPr/>
          <a:lstStyle/>
          <a:p>
            <a:fld id="{E7290377-66CF-3443-9FE9-4BE2F5A94978}" type="slidenum">
              <a:rPr lang="en-US" smtClean="0"/>
              <a:t>13</a:t>
            </a:fld>
            <a:endParaRPr lang="en-US"/>
          </a:p>
        </p:txBody>
      </p:sp>
    </p:spTree>
    <p:extLst>
      <p:ext uri="{BB962C8B-B14F-4D97-AF65-F5344CB8AC3E}">
        <p14:creationId xmlns:p14="http://schemas.microsoft.com/office/powerpoint/2010/main" val="3751036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890B1B-754E-6B4A-81E1-B0948F35ACD8}" type="slidenum">
              <a:rPr lang="en-US" smtClean="0"/>
              <a:t>14</a:t>
            </a:fld>
            <a:endParaRPr lang="en-US"/>
          </a:p>
        </p:txBody>
      </p:sp>
    </p:spTree>
    <p:extLst>
      <p:ext uri="{BB962C8B-B14F-4D97-AF65-F5344CB8AC3E}">
        <p14:creationId xmlns:p14="http://schemas.microsoft.com/office/powerpoint/2010/main" val="123106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4ECF7-11B9-D943-8F99-0C1EA12662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63DA49-777D-3845-AC1C-FF372C9EDE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E824FB-7B49-C14A-AF5F-37725216CEEE}"/>
              </a:ext>
            </a:extLst>
          </p:cNvPr>
          <p:cNvSpPr>
            <a:spLocks noGrp="1"/>
          </p:cNvSpPr>
          <p:nvPr>
            <p:ph type="dt" sz="half" idx="10"/>
          </p:nvPr>
        </p:nvSpPr>
        <p:spPr/>
        <p:txBody>
          <a:bodyPr/>
          <a:lstStyle/>
          <a:p>
            <a:fld id="{CC4D08A9-13C0-5547-B9EF-B6DA6B7409F7}" type="datetimeFigureOut">
              <a:rPr lang="en-US" smtClean="0"/>
              <a:t>2/10/26</a:t>
            </a:fld>
            <a:endParaRPr lang="en-US"/>
          </a:p>
        </p:txBody>
      </p:sp>
      <p:sp>
        <p:nvSpPr>
          <p:cNvPr id="5" name="Footer Placeholder 4">
            <a:extLst>
              <a:ext uri="{FF2B5EF4-FFF2-40B4-BE49-F238E27FC236}">
                <a16:creationId xmlns:a16="http://schemas.microsoft.com/office/drawing/2014/main" id="{DE501D73-4B1B-6148-A1A2-DF2C0CB1C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4688F-703E-6B49-ADFE-717BDE1CD726}"/>
              </a:ext>
            </a:extLst>
          </p:cNvPr>
          <p:cNvSpPr>
            <a:spLocks noGrp="1"/>
          </p:cNvSpPr>
          <p:nvPr>
            <p:ph type="sldNum" sz="quarter" idx="12"/>
          </p:nvPr>
        </p:nvSpPr>
        <p:spPr/>
        <p:txBody>
          <a:bodyPr/>
          <a:lstStyle/>
          <a:p>
            <a:fld id="{08F14064-B668-CB45-84BE-394C53162BE1}" type="slidenum">
              <a:rPr lang="en-US" smtClean="0"/>
              <a:t>‹#›</a:t>
            </a:fld>
            <a:endParaRPr lang="en-US"/>
          </a:p>
        </p:txBody>
      </p:sp>
    </p:spTree>
    <p:extLst>
      <p:ext uri="{BB962C8B-B14F-4D97-AF65-F5344CB8AC3E}">
        <p14:creationId xmlns:p14="http://schemas.microsoft.com/office/powerpoint/2010/main" val="84696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B892E-3631-0C49-8624-8905B7E4AF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8959E-04C7-9C4D-8C76-AC0A888951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7713C-6010-B04C-BA2B-1247A056875B}"/>
              </a:ext>
            </a:extLst>
          </p:cNvPr>
          <p:cNvSpPr>
            <a:spLocks noGrp="1"/>
          </p:cNvSpPr>
          <p:nvPr>
            <p:ph type="dt" sz="half" idx="10"/>
          </p:nvPr>
        </p:nvSpPr>
        <p:spPr/>
        <p:txBody>
          <a:bodyPr/>
          <a:lstStyle/>
          <a:p>
            <a:fld id="{CC4D08A9-13C0-5547-B9EF-B6DA6B7409F7}" type="datetimeFigureOut">
              <a:rPr lang="en-US" smtClean="0"/>
              <a:t>2/10/26</a:t>
            </a:fld>
            <a:endParaRPr lang="en-US"/>
          </a:p>
        </p:txBody>
      </p:sp>
      <p:sp>
        <p:nvSpPr>
          <p:cNvPr id="5" name="Footer Placeholder 4">
            <a:extLst>
              <a:ext uri="{FF2B5EF4-FFF2-40B4-BE49-F238E27FC236}">
                <a16:creationId xmlns:a16="http://schemas.microsoft.com/office/drawing/2014/main" id="{421B2BB6-E50F-2A46-8112-11DCAF322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316A73-F5BF-E84B-A0FD-AE14DDB4E399}"/>
              </a:ext>
            </a:extLst>
          </p:cNvPr>
          <p:cNvSpPr>
            <a:spLocks noGrp="1"/>
          </p:cNvSpPr>
          <p:nvPr>
            <p:ph type="sldNum" sz="quarter" idx="12"/>
          </p:nvPr>
        </p:nvSpPr>
        <p:spPr/>
        <p:txBody>
          <a:bodyPr/>
          <a:lstStyle/>
          <a:p>
            <a:fld id="{08F14064-B668-CB45-84BE-394C53162BE1}" type="slidenum">
              <a:rPr lang="en-US" smtClean="0"/>
              <a:t>‹#›</a:t>
            </a:fld>
            <a:endParaRPr lang="en-US"/>
          </a:p>
        </p:txBody>
      </p:sp>
    </p:spTree>
    <p:extLst>
      <p:ext uri="{BB962C8B-B14F-4D97-AF65-F5344CB8AC3E}">
        <p14:creationId xmlns:p14="http://schemas.microsoft.com/office/powerpoint/2010/main" val="23535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D0A5D7-2FD6-B54C-9B55-49CE6FC3BF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D216FB-5D0B-CB47-823E-5D0F268C7F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9505C-2713-DD4C-9DEA-44EBAAAEB5C1}"/>
              </a:ext>
            </a:extLst>
          </p:cNvPr>
          <p:cNvSpPr>
            <a:spLocks noGrp="1"/>
          </p:cNvSpPr>
          <p:nvPr>
            <p:ph type="dt" sz="half" idx="10"/>
          </p:nvPr>
        </p:nvSpPr>
        <p:spPr/>
        <p:txBody>
          <a:bodyPr/>
          <a:lstStyle/>
          <a:p>
            <a:fld id="{CC4D08A9-13C0-5547-B9EF-B6DA6B7409F7}" type="datetimeFigureOut">
              <a:rPr lang="en-US" smtClean="0"/>
              <a:t>2/10/26</a:t>
            </a:fld>
            <a:endParaRPr lang="en-US"/>
          </a:p>
        </p:txBody>
      </p:sp>
      <p:sp>
        <p:nvSpPr>
          <p:cNvPr id="5" name="Footer Placeholder 4">
            <a:extLst>
              <a:ext uri="{FF2B5EF4-FFF2-40B4-BE49-F238E27FC236}">
                <a16:creationId xmlns:a16="http://schemas.microsoft.com/office/drawing/2014/main" id="{65FE5973-A925-1E42-870A-2BB732EB6F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58B66-B253-2343-BAAF-08505BC96E66}"/>
              </a:ext>
            </a:extLst>
          </p:cNvPr>
          <p:cNvSpPr>
            <a:spLocks noGrp="1"/>
          </p:cNvSpPr>
          <p:nvPr>
            <p:ph type="sldNum" sz="quarter" idx="12"/>
          </p:nvPr>
        </p:nvSpPr>
        <p:spPr/>
        <p:txBody>
          <a:bodyPr/>
          <a:lstStyle/>
          <a:p>
            <a:fld id="{08F14064-B668-CB45-84BE-394C53162BE1}" type="slidenum">
              <a:rPr lang="en-US" smtClean="0"/>
              <a:t>‹#›</a:t>
            </a:fld>
            <a:endParaRPr lang="en-US"/>
          </a:p>
        </p:txBody>
      </p:sp>
    </p:spTree>
    <p:extLst>
      <p:ext uri="{BB962C8B-B14F-4D97-AF65-F5344CB8AC3E}">
        <p14:creationId xmlns:p14="http://schemas.microsoft.com/office/powerpoint/2010/main" val="1553468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DF2FD-B362-F24B-819B-3A0D6BF0E7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AD14D2-BE63-9E41-8FE3-BD5B970930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F7A33A-3C0B-B548-8619-8D0499251B6F}"/>
              </a:ext>
            </a:extLst>
          </p:cNvPr>
          <p:cNvSpPr>
            <a:spLocks noGrp="1"/>
          </p:cNvSpPr>
          <p:nvPr>
            <p:ph type="dt" sz="half" idx="10"/>
          </p:nvPr>
        </p:nvSpPr>
        <p:spPr/>
        <p:txBody>
          <a:bodyPr/>
          <a:lstStyle/>
          <a:p>
            <a:fld id="{CC4D08A9-13C0-5547-B9EF-B6DA6B7409F7}" type="datetimeFigureOut">
              <a:rPr lang="en-US" smtClean="0"/>
              <a:t>2/10/26</a:t>
            </a:fld>
            <a:endParaRPr lang="en-US"/>
          </a:p>
        </p:txBody>
      </p:sp>
      <p:sp>
        <p:nvSpPr>
          <p:cNvPr id="5" name="Footer Placeholder 4">
            <a:extLst>
              <a:ext uri="{FF2B5EF4-FFF2-40B4-BE49-F238E27FC236}">
                <a16:creationId xmlns:a16="http://schemas.microsoft.com/office/drawing/2014/main" id="{0CC999BF-B1B7-EB4A-92C6-526CDC934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C5ADAF-9B00-BB47-B6F7-E01CF81EB90E}"/>
              </a:ext>
            </a:extLst>
          </p:cNvPr>
          <p:cNvSpPr>
            <a:spLocks noGrp="1"/>
          </p:cNvSpPr>
          <p:nvPr>
            <p:ph type="sldNum" sz="quarter" idx="12"/>
          </p:nvPr>
        </p:nvSpPr>
        <p:spPr/>
        <p:txBody>
          <a:bodyPr/>
          <a:lstStyle/>
          <a:p>
            <a:fld id="{08F14064-B668-CB45-84BE-394C53162BE1}" type="slidenum">
              <a:rPr lang="en-US" smtClean="0"/>
              <a:t>‹#›</a:t>
            </a:fld>
            <a:endParaRPr lang="en-US"/>
          </a:p>
        </p:txBody>
      </p:sp>
    </p:spTree>
    <p:extLst>
      <p:ext uri="{BB962C8B-B14F-4D97-AF65-F5344CB8AC3E}">
        <p14:creationId xmlns:p14="http://schemas.microsoft.com/office/powerpoint/2010/main" val="264772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A5C29-2128-E14A-AB70-55F55EE297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3FA017-8D0A-6A44-B819-F703274E22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DE75DC-0C1D-BC46-ADDB-EB8258E6ACB1}"/>
              </a:ext>
            </a:extLst>
          </p:cNvPr>
          <p:cNvSpPr>
            <a:spLocks noGrp="1"/>
          </p:cNvSpPr>
          <p:nvPr>
            <p:ph type="dt" sz="half" idx="10"/>
          </p:nvPr>
        </p:nvSpPr>
        <p:spPr/>
        <p:txBody>
          <a:bodyPr/>
          <a:lstStyle/>
          <a:p>
            <a:fld id="{CC4D08A9-13C0-5547-B9EF-B6DA6B7409F7}" type="datetimeFigureOut">
              <a:rPr lang="en-US" smtClean="0"/>
              <a:t>2/10/26</a:t>
            </a:fld>
            <a:endParaRPr lang="en-US"/>
          </a:p>
        </p:txBody>
      </p:sp>
      <p:sp>
        <p:nvSpPr>
          <p:cNvPr id="5" name="Footer Placeholder 4">
            <a:extLst>
              <a:ext uri="{FF2B5EF4-FFF2-40B4-BE49-F238E27FC236}">
                <a16:creationId xmlns:a16="http://schemas.microsoft.com/office/drawing/2014/main" id="{A2D69459-5ADC-164B-BB69-DC46C5FC4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B2E94C-2BED-A349-B8BC-27F5D27697CE}"/>
              </a:ext>
            </a:extLst>
          </p:cNvPr>
          <p:cNvSpPr>
            <a:spLocks noGrp="1"/>
          </p:cNvSpPr>
          <p:nvPr>
            <p:ph type="sldNum" sz="quarter" idx="12"/>
          </p:nvPr>
        </p:nvSpPr>
        <p:spPr/>
        <p:txBody>
          <a:bodyPr/>
          <a:lstStyle/>
          <a:p>
            <a:fld id="{08F14064-B668-CB45-84BE-394C53162BE1}" type="slidenum">
              <a:rPr lang="en-US" smtClean="0"/>
              <a:t>‹#›</a:t>
            </a:fld>
            <a:endParaRPr lang="en-US"/>
          </a:p>
        </p:txBody>
      </p:sp>
    </p:spTree>
    <p:extLst>
      <p:ext uri="{BB962C8B-B14F-4D97-AF65-F5344CB8AC3E}">
        <p14:creationId xmlns:p14="http://schemas.microsoft.com/office/powerpoint/2010/main" val="2131581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A77EE-6894-BA4F-B3DC-4BE27E273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1EC81A-509F-7B4C-8B6B-14B1FD47DC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12685A-A507-BC43-88EB-6D167102B0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5A82AB-AE44-0349-8724-599280F5CD3E}"/>
              </a:ext>
            </a:extLst>
          </p:cNvPr>
          <p:cNvSpPr>
            <a:spLocks noGrp="1"/>
          </p:cNvSpPr>
          <p:nvPr>
            <p:ph type="dt" sz="half" idx="10"/>
          </p:nvPr>
        </p:nvSpPr>
        <p:spPr/>
        <p:txBody>
          <a:bodyPr/>
          <a:lstStyle/>
          <a:p>
            <a:fld id="{CC4D08A9-13C0-5547-B9EF-B6DA6B7409F7}" type="datetimeFigureOut">
              <a:rPr lang="en-US" smtClean="0"/>
              <a:t>2/10/26</a:t>
            </a:fld>
            <a:endParaRPr lang="en-US"/>
          </a:p>
        </p:txBody>
      </p:sp>
      <p:sp>
        <p:nvSpPr>
          <p:cNvPr id="6" name="Footer Placeholder 5">
            <a:extLst>
              <a:ext uri="{FF2B5EF4-FFF2-40B4-BE49-F238E27FC236}">
                <a16:creationId xmlns:a16="http://schemas.microsoft.com/office/drawing/2014/main" id="{2A29224E-6E8E-0C4B-ACEF-E21213968E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E898DE-4386-8245-9206-294331ADD132}"/>
              </a:ext>
            </a:extLst>
          </p:cNvPr>
          <p:cNvSpPr>
            <a:spLocks noGrp="1"/>
          </p:cNvSpPr>
          <p:nvPr>
            <p:ph type="sldNum" sz="quarter" idx="12"/>
          </p:nvPr>
        </p:nvSpPr>
        <p:spPr/>
        <p:txBody>
          <a:bodyPr/>
          <a:lstStyle/>
          <a:p>
            <a:fld id="{08F14064-B668-CB45-84BE-394C53162BE1}" type="slidenum">
              <a:rPr lang="en-US" smtClean="0"/>
              <a:t>‹#›</a:t>
            </a:fld>
            <a:endParaRPr lang="en-US"/>
          </a:p>
        </p:txBody>
      </p:sp>
    </p:spTree>
    <p:extLst>
      <p:ext uri="{BB962C8B-B14F-4D97-AF65-F5344CB8AC3E}">
        <p14:creationId xmlns:p14="http://schemas.microsoft.com/office/powerpoint/2010/main" val="306840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A5D29-2540-4F40-832F-3DD7220586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815723-4497-2B49-9133-9BC25F1D9B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A7B45-4D8C-1841-9068-A4992217D5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326DA8-30FB-FC40-9254-BBC4F4132F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5D4033-40B8-0845-9D5D-2407D15720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0F83A0-2334-6C47-854E-281060A9D407}"/>
              </a:ext>
            </a:extLst>
          </p:cNvPr>
          <p:cNvSpPr>
            <a:spLocks noGrp="1"/>
          </p:cNvSpPr>
          <p:nvPr>
            <p:ph type="dt" sz="half" idx="10"/>
          </p:nvPr>
        </p:nvSpPr>
        <p:spPr/>
        <p:txBody>
          <a:bodyPr/>
          <a:lstStyle/>
          <a:p>
            <a:fld id="{CC4D08A9-13C0-5547-B9EF-B6DA6B7409F7}" type="datetimeFigureOut">
              <a:rPr lang="en-US" smtClean="0"/>
              <a:t>2/10/26</a:t>
            </a:fld>
            <a:endParaRPr lang="en-US"/>
          </a:p>
        </p:txBody>
      </p:sp>
      <p:sp>
        <p:nvSpPr>
          <p:cNvPr id="8" name="Footer Placeholder 7">
            <a:extLst>
              <a:ext uri="{FF2B5EF4-FFF2-40B4-BE49-F238E27FC236}">
                <a16:creationId xmlns:a16="http://schemas.microsoft.com/office/drawing/2014/main" id="{A399D07E-E3F1-3B44-AFAF-3C27CAC57F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3E1488-D339-824F-B78D-FEA56AEA122C}"/>
              </a:ext>
            </a:extLst>
          </p:cNvPr>
          <p:cNvSpPr>
            <a:spLocks noGrp="1"/>
          </p:cNvSpPr>
          <p:nvPr>
            <p:ph type="sldNum" sz="quarter" idx="12"/>
          </p:nvPr>
        </p:nvSpPr>
        <p:spPr/>
        <p:txBody>
          <a:bodyPr/>
          <a:lstStyle/>
          <a:p>
            <a:fld id="{08F14064-B668-CB45-84BE-394C53162BE1}" type="slidenum">
              <a:rPr lang="en-US" smtClean="0"/>
              <a:t>‹#›</a:t>
            </a:fld>
            <a:endParaRPr lang="en-US"/>
          </a:p>
        </p:txBody>
      </p:sp>
    </p:spTree>
    <p:extLst>
      <p:ext uri="{BB962C8B-B14F-4D97-AF65-F5344CB8AC3E}">
        <p14:creationId xmlns:p14="http://schemas.microsoft.com/office/powerpoint/2010/main" val="3320051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1EC2F-0D7D-CD47-9C5A-26172DB705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49A9FC-FF55-CA4D-9E18-984E664BC9C7}"/>
              </a:ext>
            </a:extLst>
          </p:cNvPr>
          <p:cNvSpPr>
            <a:spLocks noGrp="1"/>
          </p:cNvSpPr>
          <p:nvPr>
            <p:ph type="dt" sz="half" idx="10"/>
          </p:nvPr>
        </p:nvSpPr>
        <p:spPr/>
        <p:txBody>
          <a:bodyPr/>
          <a:lstStyle/>
          <a:p>
            <a:fld id="{CC4D08A9-13C0-5547-B9EF-B6DA6B7409F7}" type="datetimeFigureOut">
              <a:rPr lang="en-US" smtClean="0"/>
              <a:t>2/10/26</a:t>
            </a:fld>
            <a:endParaRPr lang="en-US"/>
          </a:p>
        </p:txBody>
      </p:sp>
      <p:sp>
        <p:nvSpPr>
          <p:cNvPr id="4" name="Footer Placeholder 3">
            <a:extLst>
              <a:ext uri="{FF2B5EF4-FFF2-40B4-BE49-F238E27FC236}">
                <a16:creationId xmlns:a16="http://schemas.microsoft.com/office/drawing/2014/main" id="{F313B7BB-221D-EE42-B89B-EEA6B4E390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CDDA62-2DAA-BF45-8BED-615ABF460E56}"/>
              </a:ext>
            </a:extLst>
          </p:cNvPr>
          <p:cNvSpPr>
            <a:spLocks noGrp="1"/>
          </p:cNvSpPr>
          <p:nvPr>
            <p:ph type="sldNum" sz="quarter" idx="12"/>
          </p:nvPr>
        </p:nvSpPr>
        <p:spPr/>
        <p:txBody>
          <a:bodyPr/>
          <a:lstStyle/>
          <a:p>
            <a:fld id="{08F14064-B668-CB45-84BE-394C53162BE1}" type="slidenum">
              <a:rPr lang="en-US" smtClean="0"/>
              <a:t>‹#›</a:t>
            </a:fld>
            <a:endParaRPr lang="en-US"/>
          </a:p>
        </p:txBody>
      </p:sp>
    </p:spTree>
    <p:extLst>
      <p:ext uri="{BB962C8B-B14F-4D97-AF65-F5344CB8AC3E}">
        <p14:creationId xmlns:p14="http://schemas.microsoft.com/office/powerpoint/2010/main" val="1657746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30D19F-C769-9943-857A-91DF90C36E72}"/>
              </a:ext>
            </a:extLst>
          </p:cNvPr>
          <p:cNvSpPr>
            <a:spLocks noGrp="1"/>
          </p:cNvSpPr>
          <p:nvPr>
            <p:ph type="dt" sz="half" idx="10"/>
          </p:nvPr>
        </p:nvSpPr>
        <p:spPr/>
        <p:txBody>
          <a:bodyPr/>
          <a:lstStyle/>
          <a:p>
            <a:fld id="{CC4D08A9-13C0-5547-B9EF-B6DA6B7409F7}" type="datetimeFigureOut">
              <a:rPr lang="en-US" smtClean="0"/>
              <a:t>2/10/26</a:t>
            </a:fld>
            <a:endParaRPr lang="en-US"/>
          </a:p>
        </p:txBody>
      </p:sp>
      <p:sp>
        <p:nvSpPr>
          <p:cNvPr id="3" name="Footer Placeholder 2">
            <a:extLst>
              <a:ext uri="{FF2B5EF4-FFF2-40B4-BE49-F238E27FC236}">
                <a16:creationId xmlns:a16="http://schemas.microsoft.com/office/drawing/2014/main" id="{ACD5DF91-9396-684F-A9F1-F1787370CD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401ECE-CDE1-494D-8878-3C29C8C43E16}"/>
              </a:ext>
            </a:extLst>
          </p:cNvPr>
          <p:cNvSpPr>
            <a:spLocks noGrp="1"/>
          </p:cNvSpPr>
          <p:nvPr>
            <p:ph type="sldNum" sz="quarter" idx="12"/>
          </p:nvPr>
        </p:nvSpPr>
        <p:spPr/>
        <p:txBody>
          <a:bodyPr/>
          <a:lstStyle/>
          <a:p>
            <a:fld id="{08F14064-B668-CB45-84BE-394C53162BE1}" type="slidenum">
              <a:rPr lang="en-US" smtClean="0"/>
              <a:t>‹#›</a:t>
            </a:fld>
            <a:endParaRPr lang="en-US"/>
          </a:p>
        </p:txBody>
      </p:sp>
    </p:spTree>
    <p:extLst>
      <p:ext uri="{BB962C8B-B14F-4D97-AF65-F5344CB8AC3E}">
        <p14:creationId xmlns:p14="http://schemas.microsoft.com/office/powerpoint/2010/main" val="285020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36BDB-1174-7C43-8355-8EFD61E785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ECC888-D08C-9049-9629-A1581CC18B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1FE6E1-9262-FC4A-BDD6-447622B82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E0CC96-6402-2243-BA3A-4B8AA0F53622}"/>
              </a:ext>
            </a:extLst>
          </p:cNvPr>
          <p:cNvSpPr>
            <a:spLocks noGrp="1"/>
          </p:cNvSpPr>
          <p:nvPr>
            <p:ph type="dt" sz="half" idx="10"/>
          </p:nvPr>
        </p:nvSpPr>
        <p:spPr/>
        <p:txBody>
          <a:bodyPr/>
          <a:lstStyle/>
          <a:p>
            <a:fld id="{CC4D08A9-13C0-5547-B9EF-B6DA6B7409F7}" type="datetimeFigureOut">
              <a:rPr lang="en-US" smtClean="0"/>
              <a:t>2/10/26</a:t>
            </a:fld>
            <a:endParaRPr lang="en-US"/>
          </a:p>
        </p:txBody>
      </p:sp>
      <p:sp>
        <p:nvSpPr>
          <p:cNvPr id="6" name="Footer Placeholder 5">
            <a:extLst>
              <a:ext uri="{FF2B5EF4-FFF2-40B4-BE49-F238E27FC236}">
                <a16:creationId xmlns:a16="http://schemas.microsoft.com/office/drawing/2014/main" id="{9C7D0AE8-2B40-3845-B793-489F2656DA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00B01F-72B8-FE49-84C4-8A3481FE740E}"/>
              </a:ext>
            </a:extLst>
          </p:cNvPr>
          <p:cNvSpPr>
            <a:spLocks noGrp="1"/>
          </p:cNvSpPr>
          <p:nvPr>
            <p:ph type="sldNum" sz="quarter" idx="12"/>
          </p:nvPr>
        </p:nvSpPr>
        <p:spPr/>
        <p:txBody>
          <a:bodyPr/>
          <a:lstStyle/>
          <a:p>
            <a:fld id="{08F14064-B668-CB45-84BE-394C53162BE1}" type="slidenum">
              <a:rPr lang="en-US" smtClean="0"/>
              <a:t>‹#›</a:t>
            </a:fld>
            <a:endParaRPr lang="en-US"/>
          </a:p>
        </p:txBody>
      </p:sp>
    </p:spTree>
    <p:extLst>
      <p:ext uri="{BB962C8B-B14F-4D97-AF65-F5344CB8AC3E}">
        <p14:creationId xmlns:p14="http://schemas.microsoft.com/office/powerpoint/2010/main" val="1237955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C4F5A-ECE6-0C40-BC06-1451B2DA4D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12FCCD-9716-B648-9202-5C631C706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D565FA-757D-5C41-90E3-ADA0530F50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ABBF22-63CD-8C4A-B57B-4458C3B1BA97}"/>
              </a:ext>
            </a:extLst>
          </p:cNvPr>
          <p:cNvSpPr>
            <a:spLocks noGrp="1"/>
          </p:cNvSpPr>
          <p:nvPr>
            <p:ph type="dt" sz="half" idx="10"/>
          </p:nvPr>
        </p:nvSpPr>
        <p:spPr/>
        <p:txBody>
          <a:bodyPr/>
          <a:lstStyle/>
          <a:p>
            <a:fld id="{CC4D08A9-13C0-5547-B9EF-B6DA6B7409F7}" type="datetimeFigureOut">
              <a:rPr lang="en-US" smtClean="0"/>
              <a:t>2/10/26</a:t>
            </a:fld>
            <a:endParaRPr lang="en-US"/>
          </a:p>
        </p:txBody>
      </p:sp>
      <p:sp>
        <p:nvSpPr>
          <p:cNvPr id="6" name="Footer Placeholder 5">
            <a:extLst>
              <a:ext uri="{FF2B5EF4-FFF2-40B4-BE49-F238E27FC236}">
                <a16:creationId xmlns:a16="http://schemas.microsoft.com/office/drawing/2014/main" id="{37794B5C-502A-4149-B2B5-899442C4E4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D089A-E373-4342-A968-7C348AFE2F3C}"/>
              </a:ext>
            </a:extLst>
          </p:cNvPr>
          <p:cNvSpPr>
            <a:spLocks noGrp="1"/>
          </p:cNvSpPr>
          <p:nvPr>
            <p:ph type="sldNum" sz="quarter" idx="12"/>
          </p:nvPr>
        </p:nvSpPr>
        <p:spPr/>
        <p:txBody>
          <a:bodyPr/>
          <a:lstStyle/>
          <a:p>
            <a:fld id="{08F14064-B668-CB45-84BE-394C53162BE1}" type="slidenum">
              <a:rPr lang="en-US" smtClean="0"/>
              <a:t>‹#›</a:t>
            </a:fld>
            <a:endParaRPr lang="en-US"/>
          </a:p>
        </p:txBody>
      </p:sp>
    </p:spTree>
    <p:extLst>
      <p:ext uri="{BB962C8B-B14F-4D97-AF65-F5344CB8AC3E}">
        <p14:creationId xmlns:p14="http://schemas.microsoft.com/office/powerpoint/2010/main" val="322285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1A0813-5621-C343-8B33-F3933A67EC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EFD48A-B0AF-EE4D-91E6-6347C9B3B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85942B-B5F3-E048-93BA-41873B7488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4D08A9-13C0-5547-B9EF-B6DA6B7409F7}" type="datetimeFigureOut">
              <a:rPr lang="en-US" smtClean="0"/>
              <a:t>2/10/26</a:t>
            </a:fld>
            <a:endParaRPr lang="en-US"/>
          </a:p>
        </p:txBody>
      </p:sp>
      <p:sp>
        <p:nvSpPr>
          <p:cNvPr id="5" name="Footer Placeholder 4">
            <a:extLst>
              <a:ext uri="{FF2B5EF4-FFF2-40B4-BE49-F238E27FC236}">
                <a16:creationId xmlns:a16="http://schemas.microsoft.com/office/drawing/2014/main" id="{CFFB7C67-3045-774E-B11B-9A6C4B117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0CEDE7-8518-5B49-A4D3-3F727B2816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F14064-B668-CB45-84BE-394C53162BE1}" type="slidenum">
              <a:rPr lang="en-US" smtClean="0"/>
              <a:t>‹#›</a:t>
            </a:fld>
            <a:endParaRPr lang="en-US"/>
          </a:p>
        </p:txBody>
      </p:sp>
    </p:spTree>
    <p:extLst>
      <p:ext uri="{BB962C8B-B14F-4D97-AF65-F5344CB8AC3E}">
        <p14:creationId xmlns:p14="http://schemas.microsoft.com/office/powerpoint/2010/main" val="1058694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mailto:beckygri@uga.edu" TargetMode="Externa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6.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5.jpg"/><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3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hyperlink" Target="https://gsepc.org/"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hyperlink" Target="mailto:beckygri@uga.edu" TargetMode="Externa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gsepc.org/"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572113-FF0D-674E-BC8A-1654FC9D718C}"/>
              </a:ext>
            </a:extLst>
          </p:cNvPr>
          <p:cNvSpPr txBox="1"/>
          <p:nvPr/>
        </p:nvSpPr>
        <p:spPr>
          <a:xfrm>
            <a:off x="2659717" y="269050"/>
            <a:ext cx="6215342" cy="954107"/>
          </a:xfrm>
          <a:prstGeom prst="rect">
            <a:avLst/>
          </a:prstGeom>
          <a:noFill/>
        </p:spPr>
        <p:txBody>
          <a:bodyPr wrap="square" rtlCol="0">
            <a:spAutoFit/>
          </a:bodyPr>
          <a:lstStyle/>
          <a:p>
            <a:pPr algn="ctr"/>
            <a:r>
              <a:rPr lang="en-US" sz="2800" b="1" dirty="0"/>
              <a:t>Counting in the</a:t>
            </a:r>
          </a:p>
          <a:p>
            <a:pPr algn="ctr"/>
            <a:r>
              <a:rPr lang="en-US" sz="2800" b="1" dirty="0"/>
              <a:t>Great Southeast Pollinator Census</a:t>
            </a:r>
          </a:p>
        </p:txBody>
      </p:sp>
      <p:sp>
        <p:nvSpPr>
          <p:cNvPr id="7" name="TextBox 6">
            <a:extLst>
              <a:ext uri="{FF2B5EF4-FFF2-40B4-BE49-F238E27FC236}">
                <a16:creationId xmlns:a16="http://schemas.microsoft.com/office/drawing/2014/main" id="{C9732223-A924-ED47-9D20-43F2A48E6B7B}"/>
              </a:ext>
            </a:extLst>
          </p:cNvPr>
          <p:cNvSpPr txBox="1"/>
          <p:nvPr/>
        </p:nvSpPr>
        <p:spPr>
          <a:xfrm>
            <a:off x="179283" y="5584158"/>
            <a:ext cx="3867784" cy="1261884"/>
          </a:xfrm>
          <a:prstGeom prst="rect">
            <a:avLst/>
          </a:prstGeom>
          <a:noFill/>
        </p:spPr>
        <p:txBody>
          <a:bodyPr wrap="square" rtlCol="0">
            <a:spAutoFit/>
          </a:bodyPr>
          <a:lstStyle/>
          <a:p>
            <a:r>
              <a:rPr lang="en-US" sz="2000" dirty="0"/>
              <a:t>Becky Griffin</a:t>
            </a:r>
          </a:p>
          <a:p>
            <a:r>
              <a:rPr lang="en-US" sz="2000" dirty="0">
                <a:hlinkClick r:id="rId2"/>
              </a:rPr>
              <a:t>beckygri@uga.edu</a:t>
            </a:r>
            <a:endParaRPr lang="en-US" sz="2000" dirty="0"/>
          </a:p>
          <a:p>
            <a:r>
              <a:rPr lang="en-US" dirty="0"/>
              <a:t>National Coordinator for </a:t>
            </a:r>
          </a:p>
          <a:p>
            <a:r>
              <a:rPr lang="en-US" dirty="0"/>
              <a:t>The Great Southeast Pollinator Census</a:t>
            </a:r>
          </a:p>
        </p:txBody>
      </p:sp>
      <p:pic>
        <p:nvPicPr>
          <p:cNvPr id="9" name="Picture 8">
            <a:extLst>
              <a:ext uri="{FF2B5EF4-FFF2-40B4-BE49-F238E27FC236}">
                <a16:creationId xmlns:a16="http://schemas.microsoft.com/office/drawing/2014/main" id="{2DF86A59-843D-614F-9543-380140D5B0D4}"/>
              </a:ext>
            </a:extLst>
          </p:cNvPr>
          <p:cNvPicPr>
            <a:picLocks noChangeAspect="1"/>
          </p:cNvPicPr>
          <p:nvPr/>
        </p:nvPicPr>
        <p:blipFill>
          <a:blip r:embed="rId3"/>
          <a:srcRect/>
          <a:stretch/>
        </p:blipFill>
        <p:spPr>
          <a:xfrm>
            <a:off x="4532417" y="5926430"/>
            <a:ext cx="3698666" cy="811587"/>
          </a:xfrm>
          <a:prstGeom prst="rect">
            <a:avLst/>
          </a:prstGeom>
        </p:spPr>
      </p:pic>
      <p:cxnSp>
        <p:nvCxnSpPr>
          <p:cNvPr id="14" name="Straight Connector 13">
            <a:extLst>
              <a:ext uri="{FF2B5EF4-FFF2-40B4-BE49-F238E27FC236}">
                <a16:creationId xmlns:a16="http://schemas.microsoft.com/office/drawing/2014/main" id="{DF42459F-45F7-D0B9-4AB3-7F2714E3150A}"/>
              </a:ext>
            </a:extLst>
          </p:cNvPr>
          <p:cNvCxnSpPr/>
          <p:nvPr/>
        </p:nvCxnSpPr>
        <p:spPr>
          <a:xfrm>
            <a:off x="4127500" y="5870600"/>
            <a:ext cx="0" cy="7477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5EC09A-5351-DC5F-F3B3-3D3D5904F256}"/>
              </a:ext>
            </a:extLst>
          </p:cNvPr>
          <p:cNvCxnSpPr/>
          <p:nvPr/>
        </p:nvCxnSpPr>
        <p:spPr>
          <a:xfrm>
            <a:off x="8636000" y="5841250"/>
            <a:ext cx="0" cy="7477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9F55927-5317-B899-735F-9C0A8D6D5C8D}"/>
              </a:ext>
            </a:extLst>
          </p:cNvPr>
          <p:cNvPicPr>
            <a:picLocks noChangeAspect="1"/>
          </p:cNvPicPr>
          <p:nvPr/>
        </p:nvPicPr>
        <p:blipFill>
          <a:blip r:embed="rId4"/>
          <a:srcRect/>
          <a:stretch/>
        </p:blipFill>
        <p:spPr>
          <a:xfrm>
            <a:off x="9040918" y="5856036"/>
            <a:ext cx="2869689" cy="789431"/>
          </a:xfrm>
          <a:prstGeom prst="rect">
            <a:avLst/>
          </a:prstGeom>
        </p:spPr>
      </p:pic>
      <p:pic>
        <p:nvPicPr>
          <p:cNvPr id="4" name="Picture 3" descr="A group of flowers on a black background&#10;&#10;AI-generated content may be incorrect.">
            <a:extLst>
              <a:ext uri="{FF2B5EF4-FFF2-40B4-BE49-F238E27FC236}">
                <a16:creationId xmlns:a16="http://schemas.microsoft.com/office/drawing/2014/main" id="{336A12A3-1C52-B420-DC71-16C18DCB76EF}"/>
              </a:ext>
            </a:extLst>
          </p:cNvPr>
          <p:cNvPicPr>
            <a:picLocks noChangeAspect="1"/>
          </p:cNvPicPr>
          <p:nvPr/>
        </p:nvPicPr>
        <p:blipFill>
          <a:blip r:embed="rId5"/>
          <a:stretch>
            <a:fillRect/>
          </a:stretch>
        </p:blipFill>
        <p:spPr>
          <a:xfrm>
            <a:off x="4127500" y="1477143"/>
            <a:ext cx="3590800" cy="4049775"/>
          </a:xfrm>
          <a:prstGeom prst="rect">
            <a:avLst/>
          </a:prstGeom>
        </p:spPr>
      </p:pic>
      <p:pic>
        <p:nvPicPr>
          <p:cNvPr id="10" name="Picture 9" descr="A blue and white bug&#10;&#10;AI-generated content may be incorrect.">
            <a:extLst>
              <a:ext uri="{FF2B5EF4-FFF2-40B4-BE49-F238E27FC236}">
                <a16:creationId xmlns:a16="http://schemas.microsoft.com/office/drawing/2014/main" id="{460C5B2C-8FFF-19DB-46CC-B922048E555C}"/>
              </a:ext>
            </a:extLst>
          </p:cNvPr>
          <p:cNvPicPr>
            <a:picLocks noChangeAspect="1"/>
          </p:cNvPicPr>
          <p:nvPr/>
        </p:nvPicPr>
        <p:blipFill>
          <a:blip r:embed="rId6"/>
          <a:stretch>
            <a:fillRect/>
          </a:stretch>
        </p:blipFill>
        <p:spPr>
          <a:xfrm rot="1901271">
            <a:off x="1735736" y="3841863"/>
            <a:ext cx="1847962" cy="1097735"/>
          </a:xfrm>
          <a:prstGeom prst="rect">
            <a:avLst/>
          </a:prstGeom>
        </p:spPr>
      </p:pic>
      <p:pic>
        <p:nvPicPr>
          <p:cNvPr id="13" name="Picture 12" descr="A cartoon of a fly&#10;&#10;AI-generated content may be incorrect.">
            <a:extLst>
              <a:ext uri="{FF2B5EF4-FFF2-40B4-BE49-F238E27FC236}">
                <a16:creationId xmlns:a16="http://schemas.microsoft.com/office/drawing/2014/main" id="{5A60B227-C796-C9A2-F65D-DA58D84BA2BF}"/>
              </a:ext>
            </a:extLst>
          </p:cNvPr>
          <p:cNvPicPr>
            <a:picLocks noChangeAspect="1"/>
          </p:cNvPicPr>
          <p:nvPr/>
        </p:nvPicPr>
        <p:blipFill>
          <a:blip r:embed="rId7"/>
          <a:stretch>
            <a:fillRect/>
          </a:stretch>
        </p:blipFill>
        <p:spPr>
          <a:xfrm rot="18775753">
            <a:off x="6541458" y="1327911"/>
            <a:ext cx="772866" cy="772866"/>
          </a:xfrm>
          <a:prstGeom prst="rect">
            <a:avLst/>
          </a:prstGeom>
        </p:spPr>
      </p:pic>
      <p:pic>
        <p:nvPicPr>
          <p:cNvPr id="17" name="Picture 16" descr="A black and yellow bee with wings&#10;&#10;AI-generated content may be incorrect.">
            <a:extLst>
              <a:ext uri="{FF2B5EF4-FFF2-40B4-BE49-F238E27FC236}">
                <a16:creationId xmlns:a16="http://schemas.microsoft.com/office/drawing/2014/main" id="{D57CF91D-4BB3-445B-301F-9B173D91EF33}"/>
              </a:ext>
            </a:extLst>
          </p:cNvPr>
          <p:cNvPicPr>
            <a:picLocks noChangeAspect="1"/>
          </p:cNvPicPr>
          <p:nvPr/>
        </p:nvPicPr>
        <p:blipFill>
          <a:blip r:embed="rId8"/>
          <a:stretch>
            <a:fillRect/>
          </a:stretch>
        </p:blipFill>
        <p:spPr>
          <a:xfrm rot="14310635">
            <a:off x="9808989" y="87160"/>
            <a:ext cx="1370216" cy="1370216"/>
          </a:xfrm>
          <a:prstGeom prst="rect">
            <a:avLst/>
          </a:prstGeom>
        </p:spPr>
      </p:pic>
      <p:pic>
        <p:nvPicPr>
          <p:cNvPr id="19" name="Picture 18" descr="A green and black bee&#10;&#10;AI-generated content may be incorrect.">
            <a:extLst>
              <a:ext uri="{FF2B5EF4-FFF2-40B4-BE49-F238E27FC236}">
                <a16:creationId xmlns:a16="http://schemas.microsoft.com/office/drawing/2014/main" id="{89F1ED41-4E79-D324-66DA-524A96302B30}"/>
              </a:ext>
            </a:extLst>
          </p:cNvPr>
          <p:cNvPicPr>
            <a:picLocks noChangeAspect="1"/>
          </p:cNvPicPr>
          <p:nvPr/>
        </p:nvPicPr>
        <p:blipFill>
          <a:blip r:embed="rId9"/>
          <a:stretch>
            <a:fillRect/>
          </a:stretch>
        </p:blipFill>
        <p:spPr>
          <a:xfrm rot="16200000" flipV="1">
            <a:off x="244962" y="4733952"/>
            <a:ext cx="1041620" cy="1041620"/>
          </a:xfrm>
          <a:prstGeom prst="rect">
            <a:avLst/>
          </a:prstGeom>
        </p:spPr>
      </p:pic>
      <p:pic>
        <p:nvPicPr>
          <p:cNvPr id="20" name="Picture 19" descr="A black and yellow bee with wings&#10;&#10;AI-generated content may be incorrect.">
            <a:extLst>
              <a:ext uri="{FF2B5EF4-FFF2-40B4-BE49-F238E27FC236}">
                <a16:creationId xmlns:a16="http://schemas.microsoft.com/office/drawing/2014/main" id="{045AF06B-DB1C-84CB-4797-5635CC7E7F71}"/>
              </a:ext>
            </a:extLst>
          </p:cNvPr>
          <p:cNvPicPr>
            <a:picLocks noChangeAspect="1"/>
          </p:cNvPicPr>
          <p:nvPr/>
        </p:nvPicPr>
        <p:blipFill>
          <a:blip r:embed="rId8"/>
          <a:stretch>
            <a:fillRect/>
          </a:stretch>
        </p:blipFill>
        <p:spPr>
          <a:xfrm rot="14310635">
            <a:off x="10314959" y="1628495"/>
            <a:ext cx="1370216" cy="1370216"/>
          </a:xfrm>
          <a:prstGeom prst="rect">
            <a:avLst/>
          </a:prstGeom>
        </p:spPr>
      </p:pic>
      <p:pic>
        <p:nvPicPr>
          <p:cNvPr id="22" name="Picture 21" descr="A yellow butterfly with black wings&#10;&#10;AI-generated content may be incorrect.">
            <a:extLst>
              <a:ext uri="{FF2B5EF4-FFF2-40B4-BE49-F238E27FC236}">
                <a16:creationId xmlns:a16="http://schemas.microsoft.com/office/drawing/2014/main" id="{EE46B016-B779-17F3-453C-A133A5DBEC6F}"/>
              </a:ext>
            </a:extLst>
          </p:cNvPr>
          <p:cNvPicPr>
            <a:picLocks noChangeAspect="1"/>
          </p:cNvPicPr>
          <p:nvPr/>
        </p:nvPicPr>
        <p:blipFill>
          <a:blip r:embed="rId10"/>
          <a:stretch>
            <a:fillRect/>
          </a:stretch>
        </p:blipFill>
        <p:spPr>
          <a:xfrm rot="19660318">
            <a:off x="7960187" y="3502030"/>
            <a:ext cx="1591833" cy="1591833"/>
          </a:xfrm>
          <a:prstGeom prst="rect">
            <a:avLst/>
          </a:prstGeom>
        </p:spPr>
      </p:pic>
      <p:pic>
        <p:nvPicPr>
          <p:cNvPr id="24" name="Picture 23" descr="A purple butterfly with wings&#10;&#10;AI-generated content may be incorrect.">
            <a:extLst>
              <a:ext uri="{FF2B5EF4-FFF2-40B4-BE49-F238E27FC236}">
                <a16:creationId xmlns:a16="http://schemas.microsoft.com/office/drawing/2014/main" id="{369F9A01-F809-10A9-03F5-057D88AAD656}"/>
              </a:ext>
            </a:extLst>
          </p:cNvPr>
          <p:cNvPicPr>
            <a:picLocks noChangeAspect="1"/>
          </p:cNvPicPr>
          <p:nvPr/>
        </p:nvPicPr>
        <p:blipFill>
          <a:blip r:embed="rId11"/>
          <a:stretch>
            <a:fillRect/>
          </a:stretch>
        </p:blipFill>
        <p:spPr>
          <a:xfrm rot="8091893">
            <a:off x="153856" y="749817"/>
            <a:ext cx="2075927" cy="2075927"/>
          </a:xfrm>
          <a:prstGeom prst="rect">
            <a:avLst/>
          </a:prstGeom>
        </p:spPr>
      </p:pic>
    </p:spTree>
    <p:extLst>
      <p:ext uri="{BB962C8B-B14F-4D97-AF65-F5344CB8AC3E}">
        <p14:creationId xmlns:p14="http://schemas.microsoft.com/office/powerpoint/2010/main" val="274365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e on a yellow flower&#10;&#10;Description automatically generated">
            <a:extLst>
              <a:ext uri="{FF2B5EF4-FFF2-40B4-BE49-F238E27FC236}">
                <a16:creationId xmlns:a16="http://schemas.microsoft.com/office/drawing/2014/main" id="{F9137B33-99D0-2D39-0CA0-65136F5A23A3}"/>
              </a:ext>
            </a:extLst>
          </p:cNvPr>
          <p:cNvPicPr>
            <a:picLocks noChangeAspect="1"/>
          </p:cNvPicPr>
          <p:nvPr/>
        </p:nvPicPr>
        <p:blipFill>
          <a:blip r:embed="rId3"/>
          <a:stretch>
            <a:fillRect/>
          </a:stretch>
        </p:blipFill>
        <p:spPr>
          <a:xfrm>
            <a:off x="5254625" y="152400"/>
            <a:ext cx="6540500" cy="6553200"/>
          </a:xfrm>
          <a:prstGeom prst="rect">
            <a:avLst/>
          </a:prstGeom>
          <a:ln w="28575">
            <a:solidFill>
              <a:schemeClr val="tx1"/>
            </a:solidFill>
          </a:ln>
        </p:spPr>
      </p:pic>
      <p:pic>
        <p:nvPicPr>
          <p:cNvPr id="5" name="Picture 4" descr="A picture containing text, different, insect, several&#10;&#10;Description automatically generated">
            <a:extLst>
              <a:ext uri="{FF2B5EF4-FFF2-40B4-BE49-F238E27FC236}">
                <a16:creationId xmlns:a16="http://schemas.microsoft.com/office/drawing/2014/main" id="{96718160-FAB4-E689-7F4D-2DD312713AC4}"/>
              </a:ext>
            </a:extLst>
          </p:cNvPr>
          <p:cNvPicPr>
            <a:picLocks noChangeAspect="1"/>
          </p:cNvPicPr>
          <p:nvPr/>
        </p:nvPicPr>
        <p:blipFill>
          <a:blip r:embed="rId4"/>
          <a:stretch>
            <a:fillRect/>
          </a:stretch>
        </p:blipFill>
        <p:spPr>
          <a:xfrm>
            <a:off x="273269" y="3810791"/>
            <a:ext cx="4495800" cy="2654300"/>
          </a:xfrm>
          <a:prstGeom prst="rect">
            <a:avLst/>
          </a:prstGeom>
        </p:spPr>
      </p:pic>
      <p:sp>
        <p:nvSpPr>
          <p:cNvPr id="6" name="TextBox 5">
            <a:extLst>
              <a:ext uri="{FF2B5EF4-FFF2-40B4-BE49-F238E27FC236}">
                <a16:creationId xmlns:a16="http://schemas.microsoft.com/office/drawing/2014/main" id="{01E90226-0C7C-EAE9-6EBC-D2EDBFE65732}"/>
              </a:ext>
            </a:extLst>
          </p:cNvPr>
          <p:cNvSpPr txBox="1"/>
          <p:nvPr/>
        </p:nvSpPr>
        <p:spPr>
          <a:xfrm>
            <a:off x="273269" y="157143"/>
            <a:ext cx="4619406" cy="3785652"/>
          </a:xfrm>
          <a:prstGeom prst="rect">
            <a:avLst/>
          </a:prstGeom>
          <a:noFill/>
        </p:spPr>
        <p:txBody>
          <a:bodyPr wrap="square" rtlCol="0">
            <a:spAutoFit/>
          </a:bodyPr>
          <a:lstStyle/>
          <a:p>
            <a:r>
              <a:rPr lang="en-US" sz="2400" b="1" i="1" dirty="0"/>
              <a:t>Bombus impatiens </a:t>
            </a:r>
            <a:r>
              <a:rPr lang="en-US" sz="2400" b="1" dirty="0"/>
              <a:t>– Eastern Bumble Bee</a:t>
            </a:r>
          </a:p>
          <a:p>
            <a:endParaRPr lang="en-US" sz="2400" b="1" dirty="0"/>
          </a:p>
          <a:p>
            <a:r>
              <a:rPr lang="en-US" sz="2400" b="1" dirty="0"/>
              <a:t>Most common bumble bee in the Southeast</a:t>
            </a:r>
          </a:p>
          <a:p>
            <a:endParaRPr lang="en-US" sz="2400" b="1" dirty="0"/>
          </a:p>
          <a:p>
            <a:r>
              <a:rPr lang="en-US" sz="2400" b="1" dirty="0"/>
              <a:t>Long-tongued bees</a:t>
            </a:r>
          </a:p>
          <a:p>
            <a:endParaRPr lang="en-US" sz="2400" b="1" dirty="0"/>
          </a:p>
          <a:p>
            <a:r>
              <a:rPr lang="en-US" sz="2400" b="1" dirty="0"/>
              <a:t>Notice that bumble bees are covered in hair</a:t>
            </a:r>
          </a:p>
        </p:txBody>
      </p:sp>
      <p:sp>
        <p:nvSpPr>
          <p:cNvPr id="7" name="TextBox 6">
            <a:extLst>
              <a:ext uri="{FF2B5EF4-FFF2-40B4-BE49-F238E27FC236}">
                <a16:creationId xmlns:a16="http://schemas.microsoft.com/office/drawing/2014/main" id="{8649C311-6B91-20F5-28CD-82EC092B59EE}"/>
              </a:ext>
            </a:extLst>
          </p:cNvPr>
          <p:cNvSpPr txBox="1"/>
          <p:nvPr/>
        </p:nvSpPr>
        <p:spPr>
          <a:xfrm>
            <a:off x="5557838" y="6227763"/>
            <a:ext cx="3714750" cy="369332"/>
          </a:xfrm>
          <a:prstGeom prst="rect">
            <a:avLst/>
          </a:prstGeom>
          <a:noFill/>
        </p:spPr>
        <p:txBody>
          <a:bodyPr wrap="square" rtlCol="0">
            <a:spAutoFit/>
          </a:bodyPr>
          <a:lstStyle/>
          <a:p>
            <a:r>
              <a:rPr lang="en-US" dirty="0">
                <a:solidFill>
                  <a:schemeClr val="bg1"/>
                </a:solidFill>
              </a:rPr>
              <a:t>Photo by Heather Holms</a:t>
            </a:r>
          </a:p>
        </p:txBody>
      </p:sp>
      <p:sp>
        <p:nvSpPr>
          <p:cNvPr id="8" name="TextBox 7">
            <a:extLst>
              <a:ext uri="{FF2B5EF4-FFF2-40B4-BE49-F238E27FC236}">
                <a16:creationId xmlns:a16="http://schemas.microsoft.com/office/drawing/2014/main" id="{C9DE2C65-886D-61DB-EE12-174FF9B4D20D}"/>
              </a:ext>
            </a:extLst>
          </p:cNvPr>
          <p:cNvSpPr txBox="1"/>
          <p:nvPr/>
        </p:nvSpPr>
        <p:spPr>
          <a:xfrm>
            <a:off x="573990" y="6412429"/>
            <a:ext cx="4017963" cy="369332"/>
          </a:xfrm>
          <a:prstGeom prst="rect">
            <a:avLst/>
          </a:prstGeom>
          <a:noFill/>
        </p:spPr>
        <p:txBody>
          <a:bodyPr wrap="square" rtlCol="0">
            <a:spAutoFit/>
          </a:bodyPr>
          <a:lstStyle/>
          <a:p>
            <a:r>
              <a:rPr lang="en-US" dirty="0"/>
              <a:t>Diagram from </a:t>
            </a:r>
            <a:r>
              <a:rPr lang="en-US" dirty="0" err="1"/>
              <a:t>beespotter.org</a:t>
            </a:r>
            <a:endParaRPr lang="en-US" dirty="0"/>
          </a:p>
        </p:txBody>
      </p:sp>
    </p:spTree>
    <p:extLst>
      <p:ext uri="{BB962C8B-B14F-4D97-AF65-F5344CB8AC3E}">
        <p14:creationId xmlns:p14="http://schemas.microsoft.com/office/powerpoint/2010/main" val="58187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DC08E4-9E21-FB41-A9DF-52512E4AD65E}"/>
              </a:ext>
            </a:extLst>
          </p:cNvPr>
          <p:cNvSpPr txBox="1"/>
          <p:nvPr/>
        </p:nvSpPr>
        <p:spPr>
          <a:xfrm>
            <a:off x="1001684" y="170412"/>
            <a:ext cx="10178934" cy="132873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200" b="1" kern="1200" dirty="0">
                <a:solidFill>
                  <a:schemeClr val="tx1"/>
                </a:solidFill>
                <a:latin typeface="+mj-lt"/>
                <a:ea typeface="+mj-ea"/>
                <a:cs typeface="+mj-cs"/>
              </a:rPr>
              <a:t>Pile (bee hair)</a:t>
            </a:r>
          </a:p>
        </p:txBody>
      </p:sp>
      <p:pic>
        <p:nvPicPr>
          <p:cNvPr id="5" name="Picture 4" descr="A bee on a flower&#10;&#10;Description automatically generated">
            <a:extLst>
              <a:ext uri="{FF2B5EF4-FFF2-40B4-BE49-F238E27FC236}">
                <a16:creationId xmlns:a16="http://schemas.microsoft.com/office/drawing/2014/main" id="{3EC951B0-6AF7-8B2D-7C04-269A43D45CB8}"/>
              </a:ext>
            </a:extLst>
          </p:cNvPr>
          <p:cNvPicPr>
            <a:picLocks noChangeAspect="1"/>
          </p:cNvPicPr>
          <p:nvPr/>
        </p:nvPicPr>
        <p:blipFill rotWithShape="1">
          <a:blip r:embed="rId3"/>
          <a:srcRect t="19985" r="2" b="21191"/>
          <a:stretch/>
        </p:blipFill>
        <p:spPr>
          <a:xfrm>
            <a:off x="5997560" y="2233392"/>
            <a:ext cx="5803323" cy="3890357"/>
          </a:xfrm>
          <a:prstGeom prst="rect">
            <a:avLst/>
          </a:prstGeom>
          <a:ln w="19050">
            <a:solidFill>
              <a:schemeClr val="tx1"/>
            </a:solidFill>
          </a:ln>
        </p:spPr>
      </p:pic>
      <p:pic>
        <p:nvPicPr>
          <p:cNvPr id="3" name="Picture 2">
            <a:extLst>
              <a:ext uri="{FF2B5EF4-FFF2-40B4-BE49-F238E27FC236}">
                <a16:creationId xmlns:a16="http://schemas.microsoft.com/office/drawing/2014/main" id="{C0C84AA7-2CB7-0241-A5CA-3256FED47441}"/>
              </a:ext>
            </a:extLst>
          </p:cNvPr>
          <p:cNvPicPr>
            <a:picLocks noChangeAspect="1"/>
          </p:cNvPicPr>
          <p:nvPr/>
        </p:nvPicPr>
        <p:blipFill rotWithShape="1">
          <a:blip r:embed="rId4"/>
          <a:srcRect t="10618" r="-2" b="-2"/>
          <a:stretch/>
        </p:blipFill>
        <p:spPr>
          <a:xfrm>
            <a:off x="97118" y="2233392"/>
            <a:ext cx="5803323" cy="3890357"/>
          </a:xfrm>
          <a:prstGeom prst="rect">
            <a:avLst/>
          </a:prstGeom>
          <a:ln w="19050">
            <a:solidFill>
              <a:schemeClr val="tx1"/>
            </a:solidFill>
          </a:ln>
        </p:spPr>
      </p:pic>
    </p:spTree>
    <p:extLst>
      <p:ext uri="{BB962C8B-B14F-4D97-AF65-F5344CB8AC3E}">
        <p14:creationId xmlns:p14="http://schemas.microsoft.com/office/powerpoint/2010/main" val="39352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15396D-0707-C24D-9220-128FF49D3E23}"/>
              </a:ext>
            </a:extLst>
          </p:cNvPr>
          <p:cNvPicPr>
            <a:picLocks noChangeAspect="1"/>
          </p:cNvPicPr>
          <p:nvPr/>
        </p:nvPicPr>
        <p:blipFill>
          <a:blip r:embed="rId3"/>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2456631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e on a flower&#10;&#10;Description automatically generated">
            <a:extLst>
              <a:ext uri="{FF2B5EF4-FFF2-40B4-BE49-F238E27FC236}">
                <a16:creationId xmlns:a16="http://schemas.microsoft.com/office/drawing/2014/main" id="{136C5A33-B725-88B1-A3B2-8C2C865A8B2E}"/>
              </a:ext>
            </a:extLst>
          </p:cNvPr>
          <p:cNvPicPr>
            <a:picLocks noChangeAspect="1"/>
          </p:cNvPicPr>
          <p:nvPr/>
        </p:nvPicPr>
        <p:blipFill rotWithShape="1">
          <a:blip r:embed="rId3"/>
          <a:srcRect t="10630" r="1" b="21255"/>
          <a:stretch/>
        </p:blipFill>
        <p:spPr>
          <a:xfrm>
            <a:off x="923365" y="783847"/>
            <a:ext cx="9784079" cy="4998388"/>
          </a:xfrm>
          <a:prstGeom prst="rect">
            <a:avLst/>
          </a:prstGeom>
        </p:spPr>
      </p:pic>
      <p:cxnSp>
        <p:nvCxnSpPr>
          <p:cNvPr id="5" name="Straight Arrow Connector 4">
            <a:extLst>
              <a:ext uri="{FF2B5EF4-FFF2-40B4-BE49-F238E27FC236}">
                <a16:creationId xmlns:a16="http://schemas.microsoft.com/office/drawing/2014/main" id="{6CEAA9E2-6988-C5EF-0E92-4513B4D568A3}"/>
              </a:ext>
            </a:extLst>
          </p:cNvPr>
          <p:cNvCxnSpPr/>
          <p:nvPr/>
        </p:nvCxnSpPr>
        <p:spPr>
          <a:xfrm flipV="1">
            <a:off x="2628900" y="4200525"/>
            <a:ext cx="1557338" cy="28575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391EEB6-F550-AFD3-A09A-E8932E1B9E1E}"/>
              </a:ext>
            </a:extLst>
          </p:cNvPr>
          <p:cNvSpPr txBox="1"/>
          <p:nvPr/>
        </p:nvSpPr>
        <p:spPr>
          <a:xfrm>
            <a:off x="1971675" y="4629150"/>
            <a:ext cx="2686386" cy="646331"/>
          </a:xfrm>
          <a:prstGeom prst="rect">
            <a:avLst/>
          </a:prstGeom>
          <a:noFill/>
        </p:spPr>
        <p:txBody>
          <a:bodyPr wrap="square" rtlCol="0">
            <a:spAutoFit/>
          </a:bodyPr>
          <a:lstStyle/>
          <a:p>
            <a:r>
              <a:rPr lang="en-US" dirty="0">
                <a:solidFill>
                  <a:schemeClr val="bg1"/>
                </a:solidFill>
              </a:rPr>
              <a:t>Corbicula (Corbiculae) – pollen basket</a:t>
            </a:r>
          </a:p>
        </p:txBody>
      </p:sp>
      <p:sp>
        <p:nvSpPr>
          <p:cNvPr id="2" name="TextBox 1">
            <a:extLst>
              <a:ext uri="{FF2B5EF4-FFF2-40B4-BE49-F238E27FC236}">
                <a16:creationId xmlns:a16="http://schemas.microsoft.com/office/drawing/2014/main" id="{F6DE21E6-697C-2882-9B73-0A743E230817}"/>
              </a:ext>
            </a:extLst>
          </p:cNvPr>
          <p:cNvSpPr txBox="1"/>
          <p:nvPr/>
        </p:nvSpPr>
        <p:spPr>
          <a:xfrm>
            <a:off x="9278471" y="5782235"/>
            <a:ext cx="1990164" cy="307777"/>
          </a:xfrm>
          <a:prstGeom prst="rect">
            <a:avLst/>
          </a:prstGeom>
          <a:noFill/>
        </p:spPr>
        <p:txBody>
          <a:bodyPr wrap="square" rtlCol="0">
            <a:spAutoFit/>
          </a:bodyPr>
          <a:lstStyle/>
          <a:p>
            <a:r>
              <a:rPr lang="en-US" sz="1400" i="1" dirty="0" err="1"/>
              <a:t>Photo:Becky</a:t>
            </a:r>
            <a:r>
              <a:rPr lang="en-US" sz="1400" i="1" dirty="0"/>
              <a:t> Griffin</a:t>
            </a:r>
          </a:p>
        </p:txBody>
      </p:sp>
    </p:spTree>
    <p:extLst>
      <p:ext uri="{BB962C8B-B14F-4D97-AF65-F5344CB8AC3E}">
        <p14:creationId xmlns:p14="http://schemas.microsoft.com/office/powerpoint/2010/main" val="2921157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641B35-67B3-6547-AC18-88E0B179E34C}"/>
              </a:ext>
            </a:extLst>
          </p:cNvPr>
          <p:cNvPicPr/>
          <p:nvPr/>
        </p:nvPicPr>
        <p:blipFill>
          <a:blip r:embed="rId3">
            <a:extLst>
              <a:ext uri="{28A0092B-C50C-407E-A947-70E740481C1C}">
                <a14:useLocalDpi xmlns:a14="http://schemas.microsoft.com/office/drawing/2010/main" val="0"/>
              </a:ext>
            </a:extLst>
          </a:blip>
          <a:stretch>
            <a:fillRect/>
          </a:stretch>
        </p:blipFill>
        <p:spPr>
          <a:xfrm>
            <a:off x="2683728" y="245327"/>
            <a:ext cx="6609189" cy="4906536"/>
          </a:xfrm>
          <a:prstGeom prst="rect">
            <a:avLst/>
          </a:prstGeom>
          <a:ln w="38100">
            <a:solidFill>
              <a:schemeClr val="tx1"/>
            </a:solidFill>
          </a:ln>
        </p:spPr>
      </p:pic>
      <p:sp>
        <p:nvSpPr>
          <p:cNvPr id="3" name="Text Box 12">
            <a:extLst>
              <a:ext uri="{FF2B5EF4-FFF2-40B4-BE49-F238E27FC236}">
                <a16:creationId xmlns:a16="http://schemas.microsoft.com/office/drawing/2014/main" id="{E8741BBC-46DF-8F45-9D84-B64C98A6C597}"/>
              </a:ext>
            </a:extLst>
          </p:cNvPr>
          <p:cNvSpPr txBox="1"/>
          <p:nvPr/>
        </p:nvSpPr>
        <p:spPr>
          <a:xfrm>
            <a:off x="81023" y="5330284"/>
            <a:ext cx="10297046" cy="1293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en-US" sz="2000" dirty="0">
                <a:ea typeface="Corbel" panose="020B0503020204020204" pitchFamily="34" charset="0"/>
                <a:cs typeface="Times New Roman" panose="02020603050405020304" pitchFamily="18" charset="0"/>
              </a:rPr>
              <a:t>This photo illustrates the differences between the </a:t>
            </a:r>
          </a:p>
          <a:p>
            <a:pPr>
              <a:lnSpc>
                <a:spcPct val="115000"/>
              </a:lnSpc>
            </a:pPr>
            <a:r>
              <a:rPr lang="en-US" sz="2000" dirty="0">
                <a:ea typeface="Corbel" panose="020B0503020204020204" pitchFamily="34" charset="0"/>
                <a:cs typeface="Times New Roman" panose="02020603050405020304" pitchFamily="18" charset="0"/>
              </a:rPr>
              <a:t>carpenter bee and a bumble bee.  The carpenter bee is a “mack truck” while the bumble bee is more of a “pickup truck.” Thank you, Bodie Pennisi for the photo!</a:t>
            </a:r>
          </a:p>
        </p:txBody>
      </p:sp>
      <p:cxnSp>
        <p:nvCxnSpPr>
          <p:cNvPr id="5" name="Straight Arrow Connector 4">
            <a:extLst>
              <a:ext uri="{FF2B5EF4-FFF2-40B4-BE49-F238E27FC236}">
                <a16:creationId xmlns:a16="http://schemas.microsoft.com/office/drawing/2014/main" id="{77F9E806-E1C0-B844-A762-3B1F117F6325}"/>
              </a:ext>
            </a:extLst>
          </p:cNvPr>
          <p:cNvCxnSpPr>
            <a:cxnSpLocks/>
          </p:cNvCxnSpPr>
          <p:nvPr/>
        </p:nvCxnSpPr>
        <p:spPr>
          <a:xfrm flipV="1">
            <a:off x="1057802" y="2893671"/>
            <a:ext cx="2078937" cy="2852037"/>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0E1C6470-2A39-B742-AB5D-0D630BD863B3}"/>
              </a:ext>
            </a:extLst>
          </p:cNvPr>
          <p:cNvCxnSpPr>
            <a:cxnSpLocks/>
          </p:cNvCxnSpPr>
          <p:nvPr/>
        </p:nvCxnSpPr>
        <p:spPr>
          <a:xfrm flipV="1">
            <a:off x="2899083" y="4467828"/>
            <a:ext cx="3376069" cy="127788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6" name="Picture 5">
            <a:extLst>
              <a:ext uri="{FF2B5EF4-FFF2-40B4-BE49-F238E27FC236}">
                <a16:creationId xmlns:a16="http://schemas.microsoft.com/office/drawing/2014/main" id="{77B51303-E280-0B62-7C15-5FD8C596D698}"/>
              </a:ext>
            </a:extLst>
          </p:cNvPr>
          <p:cNvPicPr>
            <a:picLocks noChangeAspect="1"/>
          </p:cNvPicPr>
          <p:nvPr/>
        </p:nvPicPr>
        <p:blipFill>
          <a:blip r:embed="rId4"/>
          <a:srcRect/>
          <a:stretch/>
        </p:blipFill>
        <p:spPr>
          <a:xfrm>
            <a:off x="10043531" y="6242514"/>
            <a:ext cx="1737754" cy="381310"/>
          </a:xfrm>
          <a:prstGeom prst="rect">
            <a:avLst/>
          </a:prstGeom>
        </p:spPr>
      </p:pic>
    </p:spTree>
    <p:extLst>
      <p:ext uri="{BB962C8B-B14F-4D97-AF65-F5344CB8AC3E}">
        <p14:creationId xmlns:p14="http://schemas.microsoft.com/office/powerpoint/2010/main" val="608133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e on a flower&#10;&#10;AI-generated content may be incorrect.">
            <a:extLst>
              <a:ext uri="{FF2B5EF4-FFF2-40B4-BE49-F238E27FC236}">
                <a16:creationId xmlns:a16="http://schemas.microsoft.com/office/drawing/2014/main" id="{4C1A6D22-3F3A-DCC2-E5A2-8302E9657739}"/>
              </a:ext>
            </a:extLst>
          </p:cNvPr>
          <p:cNvPicPr>
            <a:picLocks noChangeAspect="1"/>
          </p:cNvPicPr>
          <p:nvPr/>
        </p:nvPicPr>
        <p:blipFill>
          <a:blip r:embed="rId3"/>
          <a:stretch>
            <a:fillRect/>
          </a:stretch>
        </p:blipFill>
        <p:spPr>
          <a:xfrm>
            <a:off x="1365813" y="113939"/>
            <a:ext cx="8709948" cy="4899346"/>
          </a:xfrm>
          <a:prstGeom prst="rect">
            <a:avLst/>
          </a:prstGeom>
          <a:ln>
            <a:solidFill>
              <a:schemeClr val="tx1"/>
            </a:solidFill>
          </a:ln>
        </p:spPr>
      </p:pic>
      <p:sp>
        <p:nvSpPr>
          <p:cNvPr id="8" name="TextBox 7">
            <a:extLst>
              <a:ext uri="{FF2B5EF4-FFF2-40B4-BE49-F238E27FC236}">
                <a16:creationId xmlns:a16="http://schemas.microsoft.com/office/drawing/2014/main" id="{0A9DE4F3-AA10-40A6-5D0B-D7D3520F3C92}"/>
              </a:ext>
            </a:extLst>
          </p:cNvPr>
          <p:cNvSpPr txBox="1"/>
          <p:nvPr/>
        </p:nvSpPr>
        <p:spPr>
          <a:xfrm>
            <a:off x="3674961" y="5103674"/>
            <a:ext cx="4091652" cy="1754326"/>
          </a:xfrm>
          <a:prstGeom prst="rect">
            <a:avLst/>
          </a:prstGeom>
          <a:noFill/>
        </p:spPr>
        <p:txBody>
          <a:bodyPr wrap="square" rtlCol="0">
            <a:spAutoFit/>
          </a:bodyPr>
          <a:lstStyle/>
          <a:p>
            <a:r>
              <a:rPr lang="en-US" b="1" dirty="0"/>
              <a:t>Question #1</a:t>
            </a:r>
          </a:p>
          <a:p>
            <a:endParaRPr lang="en-US" dirty="0"/>
          </a:p>
          <a:p>
            <a:r>
              <a:rPr lang="en-US" dirty="0"/>
              <a:t>Is this a carpenter bee or a bumble bee?</a:t>
            </a:r>
          </a:p>
          <a:p>
            <a:endParaRPr lang="en-US" dirty="0"/>
          </a:p>
          <a:p>
            <a:pPr marL="285750" indent="-285750">
              <a:buFont typeface="Arial" panose="020B0604020202020204" pitchFamily="34" charset="0"/>
              <a:buChar char="•"/>
            </a:pPr>
            <a:r>
              <a:rPr lang="en-US" dirty="0"/>
              <a:t>Carpenter Bee</a:t>
            </a:r>
          </a:p>
          <a:p>
            <a:pPr marL="285750" indent="-285750">
              <a:buFont typeface="Arial" panose="020B0604020202020204" pitchFamily="34" charset="0"/>
              <a:buChar char="•"/>
            </a:pPr>
            <a:r>
              <a:rPr lang="en-US" dirty="0"/>
              <a:t>Bumble Bee</a:t>
            </a:r>
          </a:p>
        </p:txBody>
      </p:sp>
      <p:pic>
        <p:nvPicPr>
          <p:cNvPr id="9" name="Picture 8">
            <a:extLst>
              <a:ext uri="{FF2B5EF4-FFF2-40B4-BE49-F238E27FC236}">
                <a16:creationId xmlns:a16="http://schemas.microsoft.com/office/drawing/2014/main" id="{89D72001-37D9-FE4A-AA8B-9402A787D889}"/>
              </a:ext>
            </a:extLst>
          </p:cNvPr>
          <p:cNvPicPr>
            <a:picLocks noChangeAspect="1"/>
          </p:cNvPicPr>
          <p:nvPr/>
        </p:nvPicPr>
        <p:blipFill>
          <a:blip r:embed="rId4"/>
          <a:srcRect/>
          <a:stretch/>
        </p:blipFill>
        <p:spPr>
          <a:xfrm>
            <a:off x="10043531" y="6242514"/>
            <a:ext cx="1737754" cy="381310"/>
          </a:xfrm>
          <a:prstGeom prst="rect">
            <a:avLst/>
          </a:prstGeom>
        </p:spPr>
      </p:pic>
    </p:spTree>
    <p:extLst>
      <p:ext uri="{BB962C8B-B14F-4D97-AF65-F5344CB8AC3E}">
        <p14:creationId xmlns:p14="http://schemas.microsoft.com/office/powerpoint/2010/main" val="2198864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6108" y="3158891"/>
            <a:ext cx="4400550" cy="3300415"/>
          </a:xfrm>
          <a:prstGeom prst="rect">
            <a:avLst/>
          </a:prstGeom>
          <a:ln>
            <a:solidFill>
              <a:schemeClr val="tx1"/>
            </a:solidFill>
          </a:ln>
        </p:spPr>
      </p:pic>
      <p:sp>
        <p:nvSpPr>
          <p:cNvPr id="7" name="Text Box 14">
            <a:extLst>
              <a:ext uri="{FF2B5EF4-FFF2-40B4-BE49-F238E27FC236}">
                <a16:creationId xmlns:a16="http://schemas.microsoft.com/office/drawing/2014/main" id="{C997A039-BCEB-B641-96BB-2076F2AC1779}"/>
              </a:ext>
            </a:extLst>
          </p:cNvPr>
          <p:cNvSpPr txBox="1"/>
          <p:nvPr/>
        </p:nvSpPr>
        <p:spPr>
          <a:xfrm>
            <a:off x="6069330" y="3915059"/>
            <a:ext cx="3507982" cy="1795264"/>
          </a:xfrm>
          <a:prstGeom prst="rect">
            <a:avLst/>
          </a:prstGeom>
          <a:solidFill>
            <a:schemeClr val="bg1"/>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defTabSz="612648"/>
            <a:r>
              <a:rPr lang="en-US" sz="1608" b="1" kern="1200" dirty="0">
                <a:solidFill>
                  <a:schemeClr val="dk1"/>
                </a:solidFill>
                <a:latin typeface="+mn-lt"/>
                <a:ea typeface="+mn-ea"/>
                <a:cs typeface="Times New Roman" panose="02020603050405020304" pitchFamily="18" charset="0"/>
              </a:rPr>
              <a:t>Honey Bees</a:t>
            </a:r>
            <a:endParaRPr lang="en-US" sz="1608" kern="1200" dirty="0">
              <a:solidFill>
                <a:schemeClr val="dk1"/>
              </a:solidFill>
              <a:latin typeface="+mn-lt"/>
              <a:ea typeface="+mn-ea"/>
              <a:cs typeface="Times New Roman" panose="02020603050405020304" pitchFamily="18" charset="0"/>
            </a:endParaRPr>
          </a:p>
          <a:p>
            <a:pPr algn="ctr" defTabSz="612648"/>
            <a:r>
              <a:rPr lang="en-US" sz="1608" b="1" kern="1200" dirty="0">
                <a:solidFill>
                  <a:schemeClr val="dk1"/>
                </a:solidFill>
                <a:latin typeface="+mn-lt"/>
                <a:ea typeface="+mn-ea"/>
                <a:cs typeface="Times New Roman" panose="02020603050405020304" pitchFamily="18" charset="0"/>
              </a:rPr>
              <a:t>(12 – 15 mm)</a:t>
            </a:r>
            <a:endParaRPr lang="en-US" sz="1608" kern="1200" dirty="0">
              <a:solidFill>
                <a:schemeClr val="dk1"/>
              </a:solidFill>
              <a:latin typeface="+mn-lt"/>
              <a:ea typeface="+mn-ea"/>
              <a:cs typeface="Times New Roman" panose="02020603050405020304" pitchFamily="18" charset="0"/>
            </a:endParaRPr>
          </a:p>
          <a:p>
            <a:pPr marL="229743" indent="-229743" defTabSz="612648">
              <a:buFont typeface="Symbol" pitchFamily="2" charset="2"/>
              <a:buChar char=""/>
            </a:pPr>
            <a:r>
              <a:rPr lang="en-US" sz="1608" kern="1200" dirty="0">
                <a:solidFill>
                  <a:schemeClr val="dk1"/>
                </a:solidFill>
                <a:latin typeface="+mn-lt"/>
                <a:ea typeface="+mn-ea"/>
                <a:cs typeface="Times New Roman" panose="02020603050405020304" pitchFamily="18" charset="0"/>
              </a:rPr>
              <a:t>Brown or black stripes on body</a:t>
            </a:r>
          </a:p>
          <a:p>
            <a:pPr marL="229743" indent="-229743" defTabSz="612648">
              <a:buFont typeface="Symbol" pitchFamily="2" charset="2"/>
              <a:buChar char=""/>
            </a:pPr>
            <a:r>
              <a:rPr lang="en-US" sz="1608" kern="1200" dirty="0">
                <a:solidFill>
                  <a:schemeClr val="dk1"/>
                </a:solidFill>
                <a:latin typeface="+mn-lt"/>
                <a:ea typeface="+mn-ea"/>
                <a:cs typeface="Times New Roman" panose="02020603050405020304" pitchFamily="18" charset="0"/>
              </a:rPr>
              <a:t>Golden-brown hair covers abdomen</a:t>
            </a:r>
          </a:p>
          <a:p>
            <a:pPr defTabSz="612648"/>
            <a:r>
              <a:rPr lang="en-US" sz="1608" kern="1200" dirty="0">
                <a:solidFill>
                  <a:schemeClr val="dk1"/>
                </a:solidFill>
                <a:latin typeface="+mn-lt"/>
                <a:ea typeface="+mn-ea"/>
                <a:cs typeface="Times New Roman" panose="02020603050405020304" pitchFamily="18" charset="0"/>
              </a:rPr>
              <a:t> </a:t>
            </a:r>
            <a:endParaRPr lang="en-US" sz="2400" dirty="0">
              <a:ea typeface="Corbel" panose="020B0503020204020204" pitchFamily="34" charset="0"/>
              <a:cs typeface="Times New Roman" panose="02020603050405020304" pitchFamily="18" charset="0"/>
            </a:endParaRPr>
          </a:p>
        </p:txBody>
      </p:sp>
      <p:pic>
        <p:nvPicPr>
          <p:cNvPr id="4" name="Picture 3" descr="A close up of a bee&#10;&#10;AI-generated content may be incorrect.">
            <a:extLst>
              <a:ext uri="{FF2B5EF4-FFF2-40B4-BE49-F238E27FC236}">
                <a16:creationId xmlns:a16="http://schemas.microsoft.com/office/drawing/2014/main" id="{958D469F-E782-43C6-2C22-742B04038956}"/>
              </a:ext>
            </a:extLst>
          </p:cNvPr>
          <p:cNvPicPr>
            <a:picLocks noChangeAspect="1"/>
          </p:cNvPicPr>
          <p:nvPr/>
        </p:nvPicPr>
        <p:blipFill>
          <a:blip r:embed="rId4"/>
          <a:stretch>
            <a:fillRect/>
          </a:stretch>
        </p:blipFill>
        <p:spPr>
          <a:xfrm>
            <a:off x="251539" y="145851"/>
            <a:ext cx="3383201" cy="1903051"/>
          </a:xfrm>
          <a:prstGeom prst="rect">
            <a:avLst/>
          </a:prstGeom>
          <a:ln>
            <a:solidFill>
              <a:schemeClr val="tx1"/>
            </a:solidFill>
          </a:ln>
        </p:spPr>
      </p:pic>
      <p:pic>
        <p:nvPicPr>
          <p:cNvPr id="9" name="Picture 8" descr="A bee on a flower&#10;&#10;AI-generated content may be incorrect.">
            <a:extLst>
              <a:ext uri="{FF2B5EF4-FFF2-40B4-BE49-F238E27FC236}">
                <a16:creationId xmlns:a16="http://schemas.microsoft.com/office/drawing/2014/main" id="{FCC16EBE-14D6-3432-F54D-64BC05B47D0E}"/>
              </a:ext>
            </a:extLst>
          </p:cNvPr>
          <p:cNvPicPr>
            <a:picLocks noChangeAspect="1"/>
          </p:cNvPicPr>
          <p:nvPr/>
        </p:nvPicPr>
        <p:blipFill>
          <a:blip r:embed="rId5"/>
          <a:stretch>
            <a:fillRect/>
          </a:stretch>
        </p:blipFill>
        <p:spPr>
          <a:xfrm>
            <a:off x="7149437" y="668798"/>
            <a:ext cx="4912360" cy="2760202"/>
          </a:xfrm>
          <a:prstGeom prst="rect">
            <a:avLst/>
          </a:prstGeom>
          <a:ln>
            <a:solidFill>
              <a:schemeClr val="tx1"/>
            </a:solidFill>
          </a:ln>
        </p:spPr>
      </p:pic>
      <p:pic>
        <p:nvPicPr>
          <p:cNvPr id="11" name="Picture 10" descr="A bee on a flower&#10;&#10;AI-generated content may be incorrect.">
            <a:extLst>
              <a:ext uri="{FF2B5EF4-FFF2-40B4-BE49-F238E27FC236}">
                <a16:creationId xmlns:a16="http://schemas.microsoft.com/office/drawing/2014/main" id="{CE643C38-DF12-2532-063A-0C849C4A6440}"/>
              </a:ext>
            </a:extLst>
          </p:cNvPr>
          <p:cNvPicPr>
            <a:picLocks noChangeAspect="1"/>
          </p:cNvPicPr>
          <p:nvPr/>
        </p:nvPicPr>
        <p:blipFill>
          <a:blip r:embed="rId6"/>
          <a:stretch>
            <a:fillRect/>
          </a:stretch>
        </p:blipFill>
        <p:spPr>
          <a:xfrm>
            <a:off x="4059826" y="128818"/>
            <a:ext cx="2814124" cy="2814124"/>
          </a:xfrm>
          <a:prstGeom prst="rect">
            <a:avLst/>
          </a:prstGeom>
          <a:ln>
            <a:solidFill>
              <a:schemeClr val="tx1"/>
            </a:solidFill>
          </a:ln>
        </p:spPr>
      </p:pic>
      <p:pic>
        <p:nvPicPr>
          <p:cNvPr id="12" name="Picture 11">
            <a:extLst>
              <a:ext uri="{FF2B5EF4-FFF2-40B4-BE49-F238E27FC236}">
                <a16:creationId xmlns:a16="http://schemas.microsoft.com/office/drawing/2014/main" id="{09046874-0690-1C3B-B5BF-817517A99686}"/>
              </a:ext>
            </a:extLst>
          </p:cNvPr>
          <p:cNvPicPr>
            <a:picLocks noChangeAspect="1"/>
          </p:cNvPicPr>
          <p:nvPr/>
        </p:nvPicPr>
        <p:blipFill>
          <a:blip r:embed="rId7"/>
          <a:srcRect/>
          <a:stretch/>
        </p:blipFill>
        <p:spPr>
          <a:xfrm>
            <a:off x="10043531" y="6242514"/>
            <a:ext cx="1737754" cy="381310"/>
          </a:xfrm>
          <a:prstGeom prst="rect">
            <a:avLst/>
          </a:prstGeom>
        </p:spPr>
      </p:pic>
    </p:spTree>
    <p:extLst>
      <p:ext uri="{BB962C8B-B14F-4D97-AF65-F5344CB8AC3E}">
        <p14:creationId xmlns:p14="http://schemas.microsoft.com/office/powerpoint/2010/main" val="1839415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8">
            <a:extLst>
              <a:ext uri="{FF2B5EF4-FFF2-40B4-BE49-F238E27FC236}">
                <a16:creationId xmlns:a16="http://schemas.microsoft.com/office/drawing/2014/main" id="{77CE6F54-3EC2-2E47-9A23-EB94B8B586F5}"/>
              </a:ext>
            </a:extLst>
          </p:cNvPr>
          <p:cNvSpPr txBox="1"/>
          <p:nvPr/>
        </p:nvSpPr>
        <p:spPr>
          <a:xfrm>
            <a:off x="214471" y="315516"/>
            <a:ext cx="6302869" cy="2409024"/>
          </a:xfrm>
          <a:prstGeom prst="rect">
            <a:avLst/>
          </a:prstGeom>
          <a:solidFill>
            <a:schemeClr val="bg1"/>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2400" b="1" dirty="0">
                <a:ea typeface="Corbel" panose="020B0503020204020204" pitchFamily="34" charset="0"/>
                <a:cs typeface="Times New Roman" panose="02020603050405020304" pitchFamily="18" charset="0"/>
              </a:rPr>
              <a:t>Small Bees</a:t>
            </a:r>
            <a:endParaRPr lang="en-US" sz="2400" dirty="0">
              <a:ea typeface="Corbel" panose="020B0503020204020204" pitchFamily="34" charset="0"/>
              <a:cs typeface="Times New Roman" panose="02020603050405020304" pitchFamily="18" charset="0"/>
            </a:endParaRPr>
          </a:p>
          <a:p>
            <a:pPr algn="ctr"/>
            <a:r>
              <a:rPr lang="en-US" sz="2400" b="1" dirty="0">
                <a:ea typeface="Corbel" panose="020B0503020204020204" pitchFamily="34" charset="0"/>
                <a:cs typeface="Times New Roman" panose="02020603050405020304" pitchFamily="18" charset="0"/>
              </a:rPr>
              <a:t>(Any bee smaller than a honey bee &lt;12 mm)</a:t>
            </a:r>
            <a:endParaRPr lang="en-US" sz="2400" dirty="0">
              <a:ea typeface="Corbel" panose="020B0503020204020204" pitchFamily="34" charset="0"/>
              <a:cs typeface="Times New Roman" panose="02020603050405020304" pitchFamily="18" charset="0"/>
            </a:endParaRPr>
          </a:p>
          <a:p>
            <a:pPr algn="ctr"/>
            <a:r>
              <a:rPr lang="en-US" sz="2400" dirty="0">
                <a:ea typeface="Corbel" panose="020B0503020204020204" pitchFamily="34" charset="0"/>
                <a:cs typeface="Times New Roman" panose="02020603050405020304" pitchFamily="18" charset="0"/>
              </a:rPr>
              <a:t>Can include:</a:t>
            </a:r>
          </a:p>
          <a:p>
            <a:pPr marL="342900" indent="-342900">
              <a:buFont typeface="Symbol" pitchFamily="2" charset="2"/>
              <a:buChar char=""/>
            </a:pPr>
            <a:r>
              <a:rPr lang="en-US" sz="2400" dirty="0">
                <a:ea typeface="Corbel" panose="020B0503020204020204" pitchFamily="34" charset="0"/>
                <a:cs typeface="Times New Roman" panose="02020603050405020304" pitchFamily="18" charset="0"/>
              </a:rPr>
              <a:t>Leafcutter Bees</a:t>
            </a:r>
          </a:p>
          <a:p>
            <a:pPr marL="342900" indent="-342900">
              <a:buFont typeface="Symbol" pitchFamily="2" charset="2"/>
              <a:buChar char=""/>
            </a:pPr>
            <a:r>
              <a:rPr lang="en-US" sz="2400" dirty="0">
                <a:ea typeface="Corbel" panose="020B0503020204020204" pitchFamily="34" charset="0"/>
                <a:cs typeface="Times New Roman" panose="02020603050405020304" pitchFamily="18" charset="0"/>
              </a:rPr>
              <a:t>Sweat Bees</a:t>
            </a:r>
          </a:p>
          <a:p>
            <a:pPr marL="342900" indent="-342900">
              <a:buFont typeface="Symbol" pitchFamily="2" charset="2"/>
              <a:buChar char=""/>
            </a:pPr>
            <a:r>
              <a:rPr lang="en-US" sz="2400" dirty="0">
                <a:ea typeface="Corbel" panose="020B0503020204020204" pitchFamily="34" charset="0"/>
                <a:cs typeface="Times New Roman" panose="02020603050405020304" pitchFamily="18" charset="0"/>
              </a:rPr>
              <a:t>And others</a:t>
            </a:r>
          </a:p>
        </p:txBody>
      </p:sp>
      <p:pic>
        <p:nvPicPr>
          <p:cNvPr id="6" name="Picture 5">
            <a:extLst>
              <a:ext uri="{FF2B5EF4-FFF2-40B4-BE49-F238E27FC236}">
                <a16:creationId xmlns:a16="http://schemas.microsoft.com/office/drawing/2014/main" id="{4FD3ED93-5151-C34B-AA33-A6BF2E3F0BF0}"/>
              </a:ext>
            </a:extLst>
          </p:cNvPr>
          <p:cNvPicPr/>
          <p:nvPr/>
        </p:nvPicPr>
        <p:blipFill>
          <a:blip r:embed="rId2"/>
          <a:srcRect/>
          <a:stretch/>
        </p:blipFill>
        <p:spPr bwMode="auto">
          <a:xfrm>
            <a:off x="8002018" y="224075"/>
            <a:ext cx="3719559" cy="5143479"/>
          </a:xfrm>
          <a:prstGeom prst="rect">
            <a:avLst/>
          </a:prstGeom>
          <a:noFill/>
          <a:ln>
            <a:solidFill>
              <a:schemeClr val="tx1"/>
            </a:solidFill>
          </a:ln>
        </p:spPr>
      </p:pic>
      <p:pic>
        <p:nvPicPr>
          <p:cNvPr id="4" name="Picture 3">
            <a:extLst>
              <a:ext uri="{FF2B5EF4-FFF2-40B4-BE49-F238E27FC236}">
                <a16:creationId xmlns:a16="http://schemas.microsoft.com/office/drawing/2014/main" id="{AC89CC3D-376E-FFEB-67F9-1E799D599994}"/>
              </a:ext>
            </a:extLst>
          </p:cNvPr>
          <p:cNvPicPr>
            <a:picLocks noChangeAspect="1"/>
          </p:cNvPicPr>
          <p:nvPr/>
        </p:nvPicPr>
        <p:blipFill rotWithShape="1">
          <a:blip r:embed="rId3"/>
          <a:srcRect t="12241" b="19836"/>
          <a:stretch/>
        </p:blipFill>
        <p:spPr>
          <a:xfrm>
            <a:off x="304801" y="3429000"/>
            <a:ext cx="3643768" cy="3299911"/>
          </a:xfrm>
          <a:prstGeom prst="rect">
            <a:avLst/>
          </a:prstGeom>
          <a:ln>
            <a:solidFill>
              <a:schemeClr val="tx1"/>
            </a:solidFill>
          </a:ln>
        </p:spPr>
      </p:pic>
      <p:pic>
        <p:nvPicPr>
          <p:cNvPr id="5" name="Picture 4">
            <a:extLst>
              <a:ext uri="{FF2B5EF4-FFF2-40B4-BE49-F238E27FC236}">
                <a16:creationId xmlns:a16="http://schemas.microsoft.com/office/drawing/2014/main" id="{5BA6BB7A-B002-6373-7D18-199FF6C46445}"/>
              </a:ext>
            </a:extLst>
          </p:cNvPr>
          <p:cNvPicPr/>
          <p:nvPr/>
        </p:nvPicPr>
        <p:blipFill>
          <a:blip r:embed="rId4">
            <a:extLst>
              <a:ext uri="{28A0092B-C50C-407E-A947-70E740481C1C}">
                <a14:useLocalDpi xmlns:a14="http://schemas.microsoft.com/office/drawing/2010/main" val="0"/>
              </a:ext>
            </a:extLst>
          </a:blip>
          <a:srcRect l="5178" r="2688" b="3"/>
          <a:stretch/>
        </p:blipFill>
        <p:spPr>
          <a:xfrm>
            <a:off x="4189983" y="3429000"/>
            <a:ext cx="3257390" cy="2053844"/>
          </a:xfrm>
          <a:prstGeom prst="rect">
            <a:avLst/>
          </a:prstGeom>
          <a:ln>
            <a:solidFill>
              <a:schemeClr val="tx1"/>
            </a:solidFill>
          </a:ln>
        </p:spPr>
      </p:pic>
      <p:pic>
        <p:nvPicPr>
          <p:cNvPr id="7" name="Picture 6">
            <a:extLst>
              <a:ext uri="{FF2B5EF4-FFF2-40B4-BE49-F238E27FC236}">
                <a16:creationId xmlns:a16="http://schemas.microsoft.com/office/drawing/2014/main" id="{4D4FAB2D-FF35-9FAA-CD0C-64C7C48661E7}"/>
              </a:ext>
            </a:extLst>
          </p:cNvPr>
          <p:cNvPicPr>
            <a:picLocks noChangeAspect="1"/>
          </p:cNvPicPr>
          <p:nvPr/>
        </p:nvPicPr>
        <p:blipFill>
          <a:blip r:embed="rId5"/>
          <a:srcRect/>
          <a:stretch/>
        </p:blipFill>
        <p:spPr>
          <a:xfrm>
            <a:off x="10043531" y="6242514"/>
            <a:ext cx="1737754" cy="381310"/>
          </a:xfrm>
          <a:prstGeom prst="rect">
            <a:avLst/>
          </a:prstGeom>
        </p:spPr>
      </p:pic>
    </p:spTree>
    <p:extLst>
      <p:ext uri="{BB962C8B-B14F-4D97-AF65-F5344CB8AC3E}">
        <p14:creationId xmlns:p14="http://schemas.microsoft.com/office/powerpoint/2010/main" val="1128284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49490" y="1358800"/>
            <a:ext cx="3434180" cy="3599019"/>
          </a:xfrm>
          <a:prstGeom prst="rect">
            <a:avLst/>
          </a:prstGeom>
        </p:spPr>
        <p:txBody>
          <a:bodyPr vert="horz" lIns="91440" tIns="45720" rIns="91440" bIns="45720" rtlCol="0">
            <a:normAutofit/>
          </a:bodyPr>
          <a:lstStyle/>
          <a:p>
            <a:pPr>
              <a:lnSpc>
                <a:spcPct val="90000"/>
              </a:lnSpc>
              <a:spcBef>
                <a:spcPct val="0"/>
              </a:spcBef>
              <a:spcAft>
                <a:spcPts val="600"/>
              </a:spcAft>
            </a:pPr>
            <a:r>
              <a:rPr lang="en-US" sz="2800" dirty="0"/>
              <a:t>Small bees</a:t>
            </a:r>
          </a:p>
        </p:txBody>
      </p:sp>
      <p:pic>
        <p:nvPicPr>
          <p:cNvPr id="6" name="Picture 5" descr="A bee on a yellow flower&#10;&#10;AI-generated content may be incorrect.">
            <a:extLst>
              <a:ext uri="{FF2B5EF4-FFF2-40B4-BE49-F238E27FC236}">
                <a16:creationId xmlns:a16="http://schemas.microsoft.com/office/drawing/2014/main" id="{24454444-98AF-77FF-25CA-B35F9022C619}"/>
              </a:ext>
            </a:extLst>
          </p:cNvPr>
          <p:cNvPicPr>
            <a:picLocks noChangeAspect="1"/>
          </p:cNvPicPr>
          <p:nvPr/>
        </p:nvPicPr>
        <p:blipFill>
          <a:blip r:embed="rId3"/>
          <a:stretch>
            <a:fillRect/>
          </a:stretch>
        </p:blipFill>
        <p:spPr>
          <a:xfrm>
            <a:off x="291227" y="3789629"/>
            <a:ext cx="4381500" cy="2464594"/>
          </a:xfrm>
          <a:prstGeom prst="rect">
            <a:avLst/>
          </a:prstGeom>
          <a:ln>
            <a:solidFill>
              <a:schemeClr val="tx1"/>
            </a:solidFill>
          </a:ln>
        </p:spPr>
      </p:pic>
      <p:pic>
        <p:nvPicPr>
          <p:cNvPr id="8" name="Picture 7" descr="A bee on a white flower&#10;&#10;AI-generated content may be incorrect.">
            <a:extLst>
              <a:ext uri="{FF2B5EF4-FFF2-40B4-BE49-F238E27FC236}">
                <a16:creationId xmlns:a16="http://schemas.microsoft.com/office/drawing/2014/main" id="{A3DEC5CB-A203-93D0-ED73-3C195548B2DB}"/>
              </a:ext>
            </a:extLst>
          </p:cNvPr>
          <p:cNvPicPr>
            <a:picLocks noChangeAspect="1"/>
          </p:cNvPicPr>
          <p:nvPr/>
        </p:nvPicPr>
        <p:blipFill>
          <a:blip r:embed="rId4"/>
          <a:stretch>
            <a:fillRect/>
          </a:stretch>
        </p:blipFill>
        <p:spPr>
          <a:xfrm>
            <a:off x="414877" y="190610"/>
            <a:ext cx="3139440" cy="3139440"/>
          </a:xfrm>
          <a:prstGeom prst="rect">
            <a:avLst/>
          </a:prstGeom>
          <a:ln>
            <a:solidFill>
              <a:schemeClr val="tx1"/>
            </a:solidFill>
          </a:ln>
        </p:spPr>
      </p:pic>
      <p:pic>
        <p:nvPicPr>
          <p:cNvPr id="12" name="Picture 11" descr="A bee on a flower&#10;&#10;AI-generated content may be incorrect.">
            <a:extLst>
              <a:ext uri="{FF2B5EF4-FFF2-40B4-BE49-F238E27FC236}">
                <a16:creationId xmlns:a16="http://schemas.microsoft.com/office/drawing/2014/main" id="{11FCA9DB-0AEA-87AD-4DB0-6C673807F32E}"/>
              </a:ext>
            </a:extLst>
          </p:cNvPr>
          <p:cNvPicPr>
            <a:picLocks noChangeAspect="1"/>
          </p:cNvPicPr>
          <p:nvPr/>
        </p:nvPicPr>
        <p:blipFill>
          <a:blip r:embed="rId5"/>
          <a:stretch>
            <a:fillRect/>
          </a:stretch>
        </p:blipFill>
        <p:spPr>
          <a:xfrm>
            <a:off x="7231142" y="2393156"/>
            <a:ext cx="3429000" cy="3429000"/>
          </a:xfrm>
          <a:prstGeom prst="rect">
            <a:avLst/>
          </a:prstGeom>
          <a:ln>
            <a:solidFill>
              <a:schemeClr val="tx1"/>
            </a:solidFill>
          </a:ln>
        </p:spPr>
      </p:pic>
      <p:pic>
        <p:nvPicPr>
          <p:cNvPr id="14" name="Picture 13" descr="A close-up of a bee on a flower&#10;&#10;AI-generated content may be incorrect.">
            <a:extLst>
              <a:ext uri="{FF2B5EF4-FFF2-40B4-BE49-F238E27FC236}">
                <a16:creationId xmlns:a16="http://schemas.microsoft.com/office/drawing/2014/main" id="{30CBB497-FE96-18D9-5690-FB70F92B7E2F}"/>
              </a:ext>
            </a:extLst>
          </p:cNvPr>
          <p:cNvPicPr>
            <a:picLocks noChangeAspect="1"/>
          </p:cNvPicPr>
          <p:nvPr/>
        </p:nvPicPr>
        <p:blipFill>
          <a:blip r:embed="rId6"/>
          <a:stretch>
            <a:fillRect/>
          </a:stretch>
        </p:blipFill>
        <p:spPr>
          <a:xfrm>
            <a:off x="4833524" y="190610"/>
            <a:ext cx="2148614" cy="3599019"/>
          </a:xfrm>
          <a:prstGeom prst="rect">
            <a:avLst/>
          </a:prstGeom>
          <a:ln>
            <a:solidFill>
              <a:schemeClr val="tx1"/>
            </a:solidFill>
          </a:ln>
        </p:spPr>
      </p:pic>
      <p:pic>
        <p:nvPicPr>
          <p:cNvPr id="15" name="Picture 14">
            <a:extLst>
              <a:ext uri="{FF2B5EF4-FFF2-40B4-BE49-F238E27FC236}">
                <a16:creationId xmlns:a16="http://schemas.microsoft.com/office/drawing/2014/main" id="{735241D8-980A-EB21-D237-6124D87C27B0}"/>
              </a:ext>
            </a:extLst>
          </p:cNvPr>
          <p:cNvPicPr>
            <a:picLocks noChangeAspect="1"/>
          </p:cNvPicPr>
          <p:nvPr/>
        </p:nvPicPr>
        <p:blipFill>
          <a:blip r:embed="rId7"/>
          <a:srcRect/>
          <a:stretch/>
        </p:blipFill>
        <p:spPr>
          <a:xfrm>
            <a:off x="10043531" y="6242514"/>
            <a:ext cx="1737754" cy="381310"/>
          </a:xfrm>
          <a:prstGeom prst="rect">
            <a:avLst/>
          </a:prstGeom>
        </p:spPr>
      </p:pic>
    </p:spTree>
    <p:extLst>
      <p:ext uri="{BB962C8B-B14F-4D97-AF65-F5344CB8AC3E}">
        <p14:creationId xmlns:p14="http://schemas.microsoft.com/office/powerpoint/2010/main" val="2244484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57C75A-6951-FB43-AB8A-25CFEAE5F5A1}"/>
              </a:ext>
            </a:extLst>
          </p:cNvPr>
          <p:cNvSpPr txBox="1"/>
          <p:nvPr/>
        </p:nvSpPr>
        <p:spPr>
          <a:xfrm>
            <a:off x="4053248" y="1753364"/>
            <a:ext cx="874703" cy="257315"/>
          </a:xfrm>
          <a:prstGeom prst="rect">
            <a:avLst/>
          </a:prstGeom>
          <a:solidFill>
            <a:schemeClr val="bg1"/>
          </a:solidFill>
          <a:ln>
            <a:solidFill>
              <a:srgbClr val="FF0000"/>
            </a:solidFill>
          </a:ln>
        </p:spPr>
        <p:txBody>
          <a:bodyPr wrap="square" rtlCol="0">
            <a:spAutoFit/>
          </a:bodyPr>
          <a:lstStyle/>
          <a:p>
            <a:pPr defTabSz="612648"/>
            <a:r>
              <a:rPr lang="en-US" sz="1072" kern="1200">
                <a:solidFill>
                  <a:schemeClr val="tx1"/>
                </a:solidFill>
                <a:latin typeface="+mn-lt"/>
                <a:ea typeface="+mn-ea"/>
                <a:cs typeface="+mn-cs"/>
              </a:rPr>
              <a:t>Honey Bee</a:t>
            </a:r>
            <a:endParaRPr lang="en-US" sz="1600"/>
          </a:p>
        </p:txBody>
      </p:sp>
      <p:cxnSp>
        <p:nvCxnSpPr>
          <p:cNvPr id="7" name="Straight Arrow Connector 6">
            <a:extLst>
              <a:ext uri="{FF2B5EF4-FFF2-40B4-BE49-F238E27FC236}">
                <a16:creationId xmlns:a16="http://schemas.microsoft.com/office/drawing/2014/main" id="{E3895571-54A3-164D-9D60-A5B44F4ED10D}"/>
              </a:ext>
            </a:extLst>
          </p:cNvPr>
          <p:cNvCxnSpPr/>
          <p:nvPr/>
        </p:nvCxnSpPr>
        <p:spPr>
          <a:xfrm>
            <a:off x="5087753" y="2031872"/>
            <a:ext cx="454172" cy="311192"/>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D74EF54A-B595-3C43-A1AD-AB8B6A80986D}"/>
              </a:ext>
            </a:extLst>
          </p:cNvPr>
          <p:cNvCxnSpPr/>
          <p:nvPr/>
        </p:nvCxnSpPr>
        <p:spPr>
          <a:xfrm flipV="1">
            <a:off x="4053249" y="3983129"/>
            <a:ext cx="479403" cy="168212"/>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10" name="Picture 9" descr="A bee on a flower&#10;&#10;AI-generated content may be incorrect.">
            <a:extLst>
              <a:ext uri="{FF2B5EF4-FFF2-40B4-BE49-F238E27FC236}">
                <a16:creationId xmlns:a16="http://schemas.microsoft.com/office/drawing/2014/main" id="{E31F78FB-DF3D-A1A3-671F-EFDAA4618279}"/>
              </a:ext>
            </a:extLst>
          </p:cNvPr>
          <p:cNvPicPr>
            <a:picLocks noChangeAspect="1"/>
          </p:cNvPicPr>
          <p:nvPr/>
        </p:nvPicPr>
        <p:blipFill>
          <a:blip r:embed="rId3"/>
          <a:stretch>
            <a:fillRect/>
          </a:stretch>
        </p:blipFill>
        <p:spPr>
          <a:xfrm>
            <a:off x="1227221" y="310432"/>
            <a:ext cx="9672291" cy="5440663"/>
          </a:xfrm>
          <a:prstGeom prst="rect">
            <a:avLst/>
          </a:prstGeom>
          <a:solidFill>
            <a:schemeClr val="bg1"/>
          </a:solidFill>
          <a:ln>
            <a:solidFill>
              <a:schemeClr val="tx1"/>
            </a:solidFill>
          </a:ln>
        </p:spPr>
      </p:pic>
      <p:pic>
        <p:nvPicPr>
          <p:cNvPr id="11" name="Picture 10">
            <a:extLst>
              <a:ext uri="{FF2B5EF4-FFF2-40B4-BE49-F238E27FC236}">
                <a16:creationId xmlns:a16="http://schemas.microsoft.com/office/drawing/2014/main" id="{62A26FC1-9DFC-A265-654D-89BC72B95718}"/>
              </a:ext>
            </a:extLst>
          </p:cNvPr>
          <p:cNvPicPr>
            <a:picLocks noChangeAspect="1"/>
          </p:cNvPicPr>
          <p:nvPr/>
        </p:nvPicPr>
        <p:blipFill>
          <a:blip r:embed="rId4"/>
          <a:srcRect/>
          <a:stretch/>
        </p:blipFill>
        <p:spPr>
          <a:xfrm>
            <a:off x="10043531" y="6242514"/>
            <a:ext cx="1737754" cy="381310"/>
          </a:xfrm>
          <a:prstGeom prst="rect">
            <a:avLst/>
          </a:prstGeom>
        </p:spPr>
      </p:pic>
    </p:spTree>
    <p:extLst>
      <p:ext uri="{BB962C8B-B14F-4D97-AF65-F5344CB8AC3E}">
        <p14:creationId xmlns:p14="http://schemas.microsoft.com/office/powerpoint/2010/main" val="2717051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2CF7A51-3F2E-E64D-8861-C2342545EF1A}"/>
              </a:ext>
            </a:extLst>
          </p:cNvPr>
          <p:cNvSpPr txBox="1"/>
          <p:nvPr/>
        </p:nvSpPr>
        <p:spPr>
          <a:xfrm>
            <a:off x="720992" y="68383"/>
            <a:ext cx="4509236" cy="113913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kern="1200" dirty="0">
                <a:solidFill>
                  <a:schemeClr val="tx1"/>
                </a:solidFill>
                <a:latin typeface="+mj-lt"/>
                <a:ea typeface="+mj-ea"/>
                <a:cs typeface="+mj-cs"/>
              </a:rPr>
              <a:t>Census Project Goals</a:t>
            </a:r>
          </a:p>
        </p:txBody>
      </p:sp>
      <p:sp>
        <p:nvSpPr>
          <p:cNvPr id="2" name="TextBox 1">
            <a:extLst>
              <a:ext uri="{FF2B5EF4-FFF2-40B4-BE49-F238E27FC236}">
                <a16:creationId xmlns:a16="http://schemas.microsoft.com/office/drawing/2014/main" id="{4F5111FF-A18C-3245-AC36-489FF51D96D7}"/>
              </a:ext>
            </a:extLst>
          </p:cNvPr>
          <p:cNvSpPr txBox="1"/>
          <p:nvPr/>
        </p:nvSpPr>
        <p:spPr>
          <a:xfrm>
            <a:off x="185195" y="1207522"/>
            <a:ext cx="5529011" cy="2419097"/>
          </a:xfrm>
          <a:prstGeom prst="rect">
            <a:avLst/>
          </a:prstGeom>
        </p:spPr>
        <p:txBody>
          <a:bodyPr vert="horz" lIns="91440" tIns="45720" rIns="91440" bIns="45720" rtlCol="0" anchor="t">
            <a:noAutofit/>
          </a:bodyPr>
          <a:lstStyle/>
          <a:p>
            <a:pPr marL="342900" indent="-228600">
              <a:lnSpc>
                <a:spcPct val="90000"/>
              </a:lnSpc>
              <a:spcAft>
                <a:spcPts val="600"/>
              </a:spcAft>
              <a:buFont typeface="Arial" panose="020B0604020202020204" pitchFamily="34" charset="0"/>
              <a:buChar char="•"/>
            </a:pPr>
            <a:r>
              <a:rPr lang="en-US" sz="2400" dirty="0"/>
              <a:t>To create or add sustainable pollinator habitat.</a:t>
            </a:r>
          </a:p>
          <a:p>
            <a:pPr marL="342900" indent="-228600">
              <a:lnSpc>
                <a:spcPct val="90000"/>
              </a:lnSpc>
              <a:spcAft>
                <a:spcPts val="600"/>
              </a:spcAft>
              <a:buFont typeface="Arial" panose="020B0604020202020204" pitchFamily="34" charset="0"/>
              <a:buChar char="•"/>
            </a:pPr>
            <a:endParaRPr lang="en-US" sz="2400" dirty="0"/>
          </a:p>
          <a:p>
            <a:pPr marL="342900" indent="-228600">
              <a:lnSpc>
                <a:spcPct val="90000"/>
              </a:lnSpc>
              <a:spcAft>
                <a:spcPts val="600"/>
              </a:spcAft>
              <a:buFont typeface="Arial" panose="020B0604020202020204" pitchFamily="34" charset="0"/>
              <a:buChar char="•"/>
            </a:pPr>
            <a:r>
              <a:rPr lang="en-US" sz="2400" dirty="0"/>
              <a:t>To increase the entomological literacy of our citizens.</a:t>
            </a:r>
          </a:p>
          <a:p>
            <a:pPr marL="342900" indent="-228600">
              <a:lnSpc>
                <a:spcPct val="90000"/>
              </a:lnSpc>
              <a:spcAft>
                <a:spcPts val="600"/>
              </a:spcAft>
              <a:buFont typeface="Arial" panose="020B0604020202020204" pitchFamily="34" charset="0"/>
              <a:buChar char="•"/>
            </a:pPr>
            <a:endParaRPr lang="en-US" sz="2400" dirty="0"/>
          </a:p>
          <a:p>
            <a:pPr marL="342900" indent="-228600">
              <a:lnSpc>
                <a:spcPct val="90000"/>
              </a:lnSpc>
              <a:spcAft>
                <a:spcPts val="600"/>
              </a:spcAft>
              <a:buFont typeface="Arial" panose="020B0604020202020204" pitchFamily="34" charset="0"/>
              <a:buChar char="•"/>
            </a:pPr>
            <a:r>
              <a:rPr lang="en-US" sz="2400" dirty="0"/>
              <a:t>To generate useful data about our pollinator populations.</a:t>
            </a:r>
          </a:p>
        </p:txBody>
      </p:sp>
      <p:pic>
        <p:nvPicPr>
          <p:cNvPr id="10" name="Picture 9" descr="Icon&#10;&#10;Description automatically generated">
            <a:extLst>
              <a:ext uri="{FF2B5EF4-FFF2-40B4-BE49-F238E27FC236}">
                <a16:creationId xmlns:a16="http://schemas.microsoft.com/office/drawing/2014/main" id="{1023FFAA-3CAB-0F49-9FC8-26D667BB452C}"/>
              </a:ext>
            </a:extLst>
          </p:cNvPr>
          <p:cNvPicPr>
            <a:picLocks noChangeAspect="1"/>
          </p:cNvPicPr>
          <p:nvPr/>
        </p:nvPicPr>
        <p:blipFill rotWithShape="1">
          <a:blip r:embed="rId3"/>
          <a:srcRect l="8480" r="35521"/>
          <a:stretch/>
        </p:blipFill>
        <p:spPr>
          <a:xfrm>
            <a:off x="5766025" y="163291"/>
            <a:ext cx="2088462" cy="2088462"/>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8" name="Picture 7" descr="Icon&#10;&#10;Description automatically generated">
            <a:extLst>
              <a:ext uri="{FF2B5EF4-FFF2-40B4-BE49-F238E27FC236}">
                <a16:creationId xmlns:a16="http://schemas.microsoft.com/office/drawing/2014/main" id="{501D0E57-2953-B949-9F3B-7C2B02181756}"/>
              </a:ext>
            </a:extLst>
          </p:cNvPr>
          <p:cNvPicPr>
            <a:picLocks noChangeAspect="1"/>
          </p:cNvPicPr>
          <p:nvPr/>
        </p:nvPicPr>
        <p:blipFill rotWithShape="1">
          <a:blip r:embed="rId4"/>
          <a:srcRect l="10269" r="10731"/>
          <a:stretch/>
        </p:blipFill>
        <p:spPr>
          <a:xfrm>
            <a:off x="5886020" y="2715337"/>
            <a:ext cx="3060430" cy="306043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6" name="Picture 5" descr="A picture containing clock&#10;&#10;Description automatically generated">
            <a:extLst>
              <a:ext uri="{FF2B5EF4-FFF2-40B4-BE49-F238E27FC236}">
                <a16:creationId xmlns:a16="http://schemas.microsoft.com/office/drawing/2014/main" id="{4C4CEAF7-1E06-4045-8AB0-46EF0188947B}"/>
              </a:ext>
            </a:extLst>
          </p:cNvPr>
          <p:cNvPicPr>
            <a:picLocks noChangeAspect="1"/>
          </p:cNvPicPr>
          <p:nvPr/>
        </p:nvPicPr>
        <p:blipFill rotWithShape="1">
          <a:blip r:embed="rId5"/>
          <a:srcRect l="15034" r="16397" b="2"/>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4" name="Picture 3" descr="Icon&#10;&#10;Description automatically generated">
            <a:extLst>
              <a:ext uri="{FF2B5EF4-FFF2-40B4-BE49-F238E27FC236}">
                <a16:creationId xmlns:a16="http://schemas.microsoft.com/office/drawing/2014/main" id="{0C89EB75-726F-2440-98FA-28290FC3FA3D}"/>
              </a:ext>
            </a:extLst>
          </p:cNvPr>
          <p:cNvPicPr>
            <a:picLocks noChangeAspect="1"/>
          </p:cNvPicPr>
          <p:nvPr/>
        </p:nvPicPr>
        <p:blipFill rotWithShape="1">
          <a:blip r:embed="rId6"/>
          <a:srcRect t="24200" r="5" b="5"/>
          <a:stretch/>
        </p:blipFill>
        <p:spPr>
          <a:xfrm>
            <a:off x="1134481" y="4407837"/>
            <a:ext cx="4634341" cy="2450161"/>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12" name="Picture 11" descr="Icon&#10;&#10;Description automatically generated">
            <a:extLst>
              <a:ext uri="{FF2B5EF4-FFF2-40B4-BE49-F238E27FC236}">
                <a16:creationId xmlns:a16="http://schemas.microsoft.com/office/drawing/2014/main" id="{FF64E2F3-C372-FA49-B050-E2952AE08BFD}"/>
              </a:ext>
            </a:extLst>
          </p:cNvPr>
          <p:cNvPicPr>
            <a:picLocks noChangeAspect="1"/>
          </p:cNvPicPr>
          <p:nvPr/>
        </p:nvPicPr>
        <p:blipFill rotWithShape="1">
          <a:blip r:embed="rId7"/>
          <a:srcRect t="19378" r="5" b="5"/>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3" name="Picture 2">
            <a:extLst>
              <a:ext uri="{FF2B5EF4-FFF2-40B4-BE49-F238E27FC236}">
                <a16:creationId xmlns:a16="http://schemas.microsoft.com/office/drawing/2014/main" id="{8C98C27D-6E2C-7E1C-D291-0AD9A3C6B110}"/>
              </a:ext>
            </a:extLst>
          </p:cNvPr>
          <p:cNvPicPr>
            <a:picLocks noChangeAspect="1"/>
          </p:cNvPicPr>
          <p:nvPr/>
        </p:nvPicPr>
        <p:blipFill>
          <a:blip r:embed="rId8"/>
          <a:srcRect/>
          <a:stretch/>
        </p:blipFill>
        <p:spPr>
          <a:xfrm>
            <a:off x="10033331" y="6126095"/>
            <a:ext cx="1737754" cy="381310"/>
          </a:xfrm>
          <a:prstGeom prst="rect">
            <a:avLst/>
          </a:prstGeom>
          <a:solidFill>
            <a:schemeClr val="bg1"/>
          </a:solidFill>
        </p:spPr>
      </p:pic>
    </p:spTree>
    <p:extLst>
      <p:ext uri="{BB962C8B-B14F-4D97-AF65-F5344CB8AC3E}">
        <p14:creationId xmlns:p14="http://schemas.microsoft.com/office/powerpoint/2010/main" val="1663986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A8FA5-C4C0-B00E-195A-816EFC029EA6}"/>
              </a:ext>
            </a:extLst>
          </p:cNvPr>
          <p:cNvPicPr>
            <a:picLocks noChangeAspect="1"/>
          </p:cNvPicPr>
          <p:nvPr/>
        </p:nvPicPr>
        <p:blipFill>
          <a:blip r:embed="rId3"/>
          <a:srcRect/>
          <a:stretch/>
        </p:blipFill>
        <p:spPr>
          <a:xfrm>
            <a:off x="2351315" y="105747"/>
            <a:ext cx="6382138" cy="6382138"/>
          </a:xfrm>
          <a:prstGeom prst="rect">
            <a:avLst/>
          </a:prstGeom>
          <a:ln>
            <a:solidFill>
              <a:schemeClr val="tx1"/>
            </a:solidFill>
          </a:ln>
        </p:spPr>
      </p:pic>
      <p:pic>
        <p:nvPicPr>
          <p:cNvPr id="4" name="Picture 3">
            <a:extLst>
              <a:ext uri="{FF2B5EF4-FFF2-40B4-BE49-F238E27FC236}">
                <a16:creationId xmlns:a16="http://schemas.microsoft.com/office/drawing/2014/main" id="{752DD0E4-1C79-BA83-78A0-2015BF708387}"/>
              </a:ext>
            </a:extLst>
          </p:cNvPr>
          <p:cNvPicPr>
            <a:picLocks noChangeAspect="1"/>
          </p:cNvPicPr>
          <p:nvPr/>
        </p:nvPicPr>
        <p:blipFill>
          <a:blip r:embed="rId4"/>
          <a:srcRect/>
          <a:stretch/>
        </p:blipFill>
        <p:spPr>
          <a:xfrm>
            <a:off x="10043531" y="6242514"/>
            <a:ext cx="1737754" cy="381310"/>
          </a:xfrm>
          <a:prstGeom prst="rect">
            <a:avLst/>
          </a:prstGeom>
        </p:spPr>
      </p:pic>
    </p:spTree>
    <p:extLst>
      <p:ext uri="{BB962C8B-B14F-4D97-AF65-F5344CB8AC3E}">
        <p14:creationId xmlns:p14="http://schemas.microsoft.com/office/powerpoint/2010/main" val="53944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12696" y="5487972"/>
            <a:ext cx="1966606" cy="101944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mj-lt"/>
                <a:ea typeface="+mj-ea"/>
                <a:cs typeface="+mj-cs"/>
              </a:rPr>
              <a:t>Wasps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2842" b="6635"/>
          <a:stretch/>
        </p:blipFill>
        <p:spPr>
          <a:xfrm>
            <a:off x="20" y="10"/>
            <a:ext cx="12191979" cy="5137387"/>
          </a:xfrm>
          <a:prstGeom prst="rect">
            <a:avLst/>
          </a:prstGeom>
          <a:ln>
            <a:solidFill>
              <a:schemeClr val="tx1"/>
            </a:solidFill>
          </a:ln>
          <a:effectLst>
            <a:outerShdw blurRad="190500" dist="63500" dir="5400000" sx="98000" sy="98000" algn="t" rotWithShape="0">
              <a:prstClr val="black">
                <a:alpha val="40000"/>
              </a:prstClr>
            </a:outerShdw>
          </a:effectLst>
        </p:spPr>
      </p:pic>
      <p:pic>
        <p:nvPicPr>
          <p:cNvPr id="5" name="Picture 4">
            <a:extLst>
              <a:ext uri="{FF2B5EF4-FFF2-40B4-BE49-F238E27FC236}">
                <a16:creationId xmlns:a16="http://schemas.microsoft.com/office/drawing/2014/main" id="{22AE07E8-72FE-8B7C-7686-86F927121E5C}"/>
              </a:ext>
            </a:extLst>
          </p:cNvPr>
          <p:cNvPicPr>
            <a:picLocks noChangeAspect="1"/>
          </p:cNvPicPr>
          <p:nvPr/>
        </p:nvPicPr>
        <p:blipFill>
          <a:blip r:embed="rId3"/>
          <a:srcRect/>
          <a:stretch/>
        </p:blipFill>
        <p:spPr>
          <a:xfrm>
            <a:off x="10043531" y="6242514"/>
            <a:ext cx="1737754" cy="381310"/>
          </a:xfrm>
          <a:prstGeom prst="rect">
            <a:avLst/>
          </a:prstGeom>
        </p:spPr>
      </p:pic>
    </p:spTree>
    <p:extLst>
      <p:ext uri="{BB962C8B-B14F-4D97-AF65-F5344CB8AC3E}">
        <p14:creationId xmlns:p14="http://schemas.microsoft.com/office/powerpoint/2010/main" val="1870050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extLst>
              <a:ext uri="{FF2B5EF4-FFF2-40B4-BE49-F238E27FC236}">
                <a16:creationId xmlns:a16="http://schemas.microsoft.com/office/drawing/2014/main" id="{0C74A70B-EA7F-C94D-A06D-1BBFF504DE43}"/>
              </a:ext>
            </a:extLst>
          </p:cNvPr>
          <p:cNvSpPr txBox="1"/>
          <p:nvPr/>
        </p:nvSpPr>
        <p:spPr>
          <a:xfrm>
            <a:off x="7829207" y="537748"/>
            <a:ext cx="3532340" cy="4270171"/>
          </a:xfrm>
          <a:prstGeom prst="rect">
            <a:avLst/>
          </a:prstGeom>
          <a:solidFill>
            <a:schemeClr val="bg1"/>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2400" b="1" dirty="0">
                <a:ea typeface="Corbel" panose="020B0503020204020204" pitchFamily="34" charset="0"/>
                <a:cs typeface="Times New Roman" panose="02020603050405020304" pitchFamily="18" charset="0"/>
              </a:rPr>
              <a:t>Wasps</a:t>
            </a:r>
            <a:endParaRPr lang="en-US" sz="2400" dirty="0">
              <a:ea typeface="Corbel" panose="020B0503020204020204" pitchFamily="34" charset="0"/>
              <a:cs typeface="Times New Roman" panose="02020603050405020304" pitchFamily="18" charset="0"/>
            </a:endParaRPr>
          </a:p>
          <a:p>
            <a:pPr algn="ctr"/>
            <a:r>
              <a:rPr lang="en-US" sz="2400" b="1" dirty="0">
                <a:ea typeface="Corbel" panose="020B0503020204020204" pitchFamily="34" charset="0"/>
                <a:cs typeface="Times New Roman" panose="02020603050405020304" pitchFamily="18" charset="0"/>
              </a:rPr>
              <a:t>(13 - 25 mm)</a:t>
            </a:r>
            <a:endParaRPr lang="en-US" sz="2400" dirty="0">
              <a:ea typeface="Corbel" panose="020B0503020204020204" pitchFamily="34" charset="0"/>
              <a:cs typeface="Times New Roman" panose="02020603050405020304" pitchFamily="18" charset="0"/>
            </a:endParaRPr>
          </a:p>
          <a:p>
            <a:pPr algn="ctr"/>
            <a:r>
              <a:rPr lang="en-US" sz="2400" dirty="0">
                <a:ea typeface="Corbel" panose="020B0503020204020204" pitchFamily="34" charset="0"/>
                <a:cs typeface="Times New Roman" panose="02020603050405020304" pitchFamily="18" charset="0"/>
              </a:rPr>
              <a:t>Can include:</a:t>
            </a:r>
          </a:p>
          <a:p>
            <a:pPr algn="ctr"/>
            <a:endParaRPr lang="en-US" sz="2400" dirty="0">
              <a:ea typeface="Corbel" panose="020B0503020204020204" pitchFamily="34" charset="0"/>
              <a:cs typeface="Times New Roman" panose="02020603050405020304" pitchFamily="18" charset="0"/>
            </a:endParaRPr>
          </a:p>
          <a:p>
            <a:pPr marL="342900" indent="-342900">
              <a:buFont typeface="Symbol" pitchFamily="2" charset="2"/>
              <a:buChar char=""/>
            </a:pPr>
            <a:r>
              <a:rPr lang="en-US" sz="2400" dirty="0">
                <a:ea typeface="Corbel" panose="020B0503020204020204" pitchFamily="34" charset="0"/>
                <a:cs typeface="Times New Roman" panose="02020603050405020304" pitchFamily="18" charset="0"/>
              </a:rPr>
              <a:t>Potter Wasps</a:t>
            </a:r>
          </a:p>
          <a:p>
            <a:pPr marL="342900" indent="-342900">
              <a:buFont typeface="Symbol" pitchFamily="2" charset="2"/>
              <a:buChar char=""/>
            </a:pPr>
            <a:r>
              <a:rPr lang="en-US" sz="2400" dirty="0">
                <a:ea typeface="Corbel" panose="020B0503020204020204" pitchFamily="34" charset="0"/>
                <a:cs typeface="Times New Roman" panose="02020603050405020304" pitchFamily="18" charset="0"/>
              </a:rPr>
              <a:t>Paper Wasps</a:t>
            </a:r>
          </a:p>
          <a:p>
            <a:pPr marL="342900" indent="-342900">
              <a:buFont typeface="Symbol" pitchFamily="2" charset="2"/>
              <a:buChar char=""/>
            </a:pPr>
            <a:r>
              <a:rPr lang="en-US" sz="2400" dirty="0">
                <a:ea typeface="Corbel" panose="020B0503020204020204" pitchFamily="34" charset="0"/>
                <a:cs typeface="Times New Roman" panose="02020603050405020304" pitchFamily="18" charset="0"/>
              </a:rPr>
              <a:t>And others</a:t>
            </a:r>
          </a:p>
          <a:p>
            <a:r>
              <a:rPr lang="en-US" sz="2400" dirty="0">
                <a:ea typeface="Corbel" panose="020B0503020204020204" pitchFamily="34" charset="0"/>
                <a:cs typeface="Times New Roman" panose="02020603050405020304" pitchFamily="18" charset="0"/>
              </a:rPr>
              <a:t> </a:t>
            </a:r>
          </a:p>
          <a:p>
            <a:r>
              <a:rPr lang="en-US" sz="2400" dirty="0">
                <a:ea typeface="Corbel" panose="020B0503020204020204" pitchFamily="34" charset="0"/>
                <a:cs typeface="Times New Roman" panose="02020603050405020304" pitchFamily="18" charset="0"/>
              </a:rPr>
              <a:t>These are generally hairless.  Some have very narrow waists.</a:t>
            </a:r>
          </a:p>
          <a:p>
            <a:endParaRPr lang="en-US" sz="2400" dirty="0">
              <a:ea typeface="Corbel" panose="020B0503020204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DC701EE-BEAF-6F48-A8FD-E7027C53AB25}"/>
              </a:ext>
            </a:extLst>
          </p:cNvPr>
          <p:cNvPicPr/>
          <p:nvPr/>
        </p:nvPicPr>
        <p:blipFill>
          <a:blip r:embed="rId2">
            <a:extLst>
              <a:ext uri="{28A0092B-C50C-407E-A947-70E740481C1C}">
                <a14:useLocalDpi xmlns:a14="http://schemas.microsoft.com/office/drawing/2010/main" val="0"/>
              </a:ext>
            </a:extLst>
          </a:blip>
          <a:stretch>
            <a:fillRect/>
          </a:stretch>
        </p:blipFill>
        <p:spPr>
          <a:xfrm>
            <a:off x="3353579" y="229640"/>
            <a:ext cx="3775163" cy="2615419"/>
          </a:xfrm>
          <a:prstGeom prst="rect">
            <a:avLst/>
          </a:prstGeom>
          <a:ln>
            <a:solidFill>
              <a:schemeClr val="tx1"/>
            </a:solidFill>
          </a:ln>
        </p:spPr>
      </p:pic>
      <p:pic>
        <p:nvPicPr>
          <p:cNvPr id="5" name="Picture 4">
            <a:extLst>
              <a:ext uri="{FF2B5EF4-FFF2-40B4-BE49-F238E27FC236}">
                <a16:creationId xmlns:a16="http://schemas.microsoft.com/office/drawing/2014/main" id="{86AA36DB-640E-8841-82AE-BAFAA997F304}"/>
              </a:ext>
            </a:extLst>
          </p:cNvPr>
          <p:cNvPicPr/>
          <p:nvPr/>
        </p:nvPicPr>
        <p:blipFill>
          <a:blip r:embed="rId3">
            <a:extLst>
              <a:ext uri="{28A0092B-C50C-407E-A947-70E740481C1C}">
                <a14:useLocalDpi xmlns:a14="http://schemas.microsoft.com/office/drawing/2010/main" val="0"/>
              </a:ext>
            </a:extLst>
          </a:blip>
          <a:stretch>
            <a:fillRect/>
          </a:stretch>
        </p:blipFill>
        <p:spPr>
          <a:xfrm>
            <a:off x="3413016" y="3505201"/>
            <a:ext cx="3795195" cy="2834036"/>
          </a:xfrm>
          <a:prstGeom prst="rect">
            <a:avLst/>
          </a:prstGeom>
          <a:ln>
            <a:solidFill>
              <a:schemeClr val="tx1"/>
            </a:solidFill>
          </a:ln>
        </p:spPr>
      </p:pic>
      <p:sp>
        <p:nvSpPr>
          <p:cNvPr id="6" name="TextBox 5">
            <a:extLst>
              <a:ext uri="{FF2B5EF4-FFF2-40B4-BE49-F238E27FC236}">
                <a16:creationId xmlns:a16="http://schemas.microsoft.com/office/drawing/2014/main" id="{D9A0E910-D96A-564D-B41B-05E3758A9F34}"/>
              </a:ext>
            </a:extLst>
          </p:cNvPr>
          <p:cNvSpPr txBox="1"/>
          <p:nvPr/>
        </p:nvSpPr>
        <p:spPr>
          <a:xfrm>
            <a:off x="4507199" y="2914263"/>
            <a:ext cx="1983941" cy="369332"/>
          </a:xfrm>
          <a:prstGeom prst="rect">
            <a:avLst/>
          </a:prstGeom>
          <a:noFill/>
        </p:spPr>
        <p:txBody>
          <a:bodyPr wrap="square" rtlCol="0">
            <a:spAutoFit/>
          </a:bodyPr>
          <a:lstStyle/>
          <a:p>
            <a:r>
              <a:rPr lang="en-US" b="1" dirty="0"/>
              <a:t>Potter Wasp</a:t>
            </a:r>
          </a:p>
        </p:txBody>
      </p:sp>
      <p:sp>
        <p:nvSpPr>
          <p:cNvPr id="7" name="TextBox 6">
            <a:extLst>
              <a:ext uri="{FF2B5EF4-FFF2-40B4-BE49-F238E27FC236}">
                <a16:creationId xmlns:a16="http://schemas.microsoft.com/office/drawing/2014/main" id="{21440B6B-669A-8447-82CA-23F2D61E4F27}"/>
              </a:ext>
            </a:extLst>
          </p:cNvPr>
          <p:cNvSpPr txBox="1"/>
          <p:nvPr/>
        </p:nvSpPr>
        <p:spPr>
          <a:xfrm>
            <a:off x="4745193" y="6443694"/>
            <a:ext cx="1507952" cy="369332"/>
          </a:xfrm>
          <a:prstGeom prst="rect">
            <a:avLst/>
          </a:prstGeom>
          <a:noFill/>
        </p:spPr>
        <p:txBody>
          <a:bodyPr wrap="square" rtlCol="0">
            <a:spAutoFit/>
          </a:bodyPr>
          <a:lstStyle/>
          <a:p>
            <a:r>
              <a:rPr lang="en-US" b="1" dirty="0"/>
              <a:t>Paper Wasp</a:t>
            </a:r>
          </a:p>
        </p:txBody>
      </p:sp>
      <p:pic>
        <p:nvPicPr>
          <p:cNvPr id="9" name="Picture 8" descr="A blue bug on a pink flower&#10;&#10;AI-generated content may be incorrect.">
            <a:extLst>
              <a:ext uri="{FF2B5EF4-FFF2-40B4-BE49-F238E27FC236}">
                <a16:creationId xmlns:a16="http://schemas.microsoft.com/office/drawing/2014/main" id="{66532D66-9DBF-2942-79CA-DB8E0086DDD8}"/>
              </a:ext>
            </a:extLst>
          </p:cNvPr>
          <p:cNvPicPr>
            <a:picLocks noChangeAspect="1"/>
          </p:cNvPicPr>
          <p:nvPr/>
        </p:nvPicPr>
        <p:blipFill>
          <a:blip r:embed="rId4"/>
          <a:stretch>
            <a:fillRect/>
          </a:stretch>
        </p:blipFill>
        <p:spPr>
          <a:xfrm>
            <a:off x="297791" y="229640"/>
            <a:ext cx="2783090" cy="2804335"/>
          </a:xfrm>
          <a:prstGeom prst="rect">
            <a:avLst/>
          </a:prstGeom>
          <a:ln>
            <a:solidFill>
              <a:schemeClr val="tx1"/>
            </a:solidFill>
          </a:ln>
        </p:spPr>
      </p:pic>
      <p:sp>
        <p:nvSpPr>
          <p:cNvPr id="10" name="TextBox 9">
            <a:extLst>
              <a:ext uri="{FF2B5EF4-FFF2-40B4-BE49-F238E27FC236}">
                <a16:creationId xmlns:a16="http://schemas.microsoft.com/office/drawing/2014/main" id="{20DC92B9-376B-4A13-40DD-C4C1335B0852}"/>
              </a:ext>
            </a:extLst>
          </p:cNvPr>
          <p:cNvSpPr txBox="1"/>
          <p:nvPr/>
        </p:nvSpPr>
        <p:spPr>
          <a:xfrm>
            <a:off x="770965" y="3283595"/>
            <a:ext cx="1613647" cy="369332"/>
          </a:xfrm>
          <a:prstGeom prst="rect">
            <a:avLst/>
          </a:prstGeom>
          <a:noFill/>
        </p:spPr>
        <p:txBody>
          <a:bodyPr wrap="square" rtlCol="0">
            <a:spAutoFit/>
          </a:bodyPr>
          <a:lstStyle/>
          <a:p>
            <a:r>
              <a:rPr lang="en-US" b="1" dirty="0"/>
              <a:t>Scoliid Wasp</a:t>
            </a:r>
          </a:p>
        </p:txBody>
      </p:sp>
      <p:pic>
        <p:nvPicPr>
          <p:cNvPr id="12" name="Picture 11">
            <a:extLst>
              <a:ext uri="{FF2B5EF4-FFF2-40B4-BE49-F238E27FC236}">
                <a16:creationId xmlns:a16="http://schemas.microsoft.com/office/drawing/2014/main" id="{D0AC5094-E3FB-74EF-BC0C-4C3AAE19FF8F}"/>
              </a:ext>
            </a:extLst>
          </p:cNvPr>
          <p:cNvPicPr>
            <a:picLocks noChangeAspect="1"/>
          </p:cNvPicPr>
          <p:nvPr/>
        </p:nvPicPr>
        <p:blipFill>
          <a:blip r:embed="rId5"/>
          <a:srcRect/>
          <a:stretch/>
        </p:blipFill>
        <p:spPr>
          <a:xfrm>
            <a:off x="10043531" y="6242514"/>
            <a:ext cx="1737754" cy="381310"/>
          </a:xfrm>
          <a:prstGeom prst="rect">
            <a:avLst/>
          </a:prstGeom>
        </p:spPr>
      </p:pic>
    </p:spTree>
    <p:extLst>
      <p:ext uri="{BB962C8B-B14F-4D97-AF65-F5344CB8AC3E}">
        <p14:creationId xmlns:p14="http://schemas.microsoft.com/office/powerpoint/2010/main" val="4057605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3760" y="1841196"/>
            <a:ext cx="1276481" cy="1587804"/>
          </a:xfrm>
          <a:prstGeom prst="rect">
            <a:avLst/>
          </a:prstGeom>
        </p:spPr>
        <p:txBody>
          <a:bodyPr vert="horz" lIns="91440" tIns="45720" rIns="91440" bIns="45720" rtlCol="0">
            <a:noAutofit/>
          </a:bodyPr>
          <a:lstStyle/>
          <a:p>
            <a:pPr algn="ctr">
              <a:lnSpc>
                <a:spcPct val="90000"/>
              </a:lnSpc>
              <a:spcBef>
                <a:spcPct val="0"/>
              </a:spcBef>
              <a:spcAft>
                <a:spcPts val="600"/>
              </a:spcAft>
            </a:pPr>
            <a:r>
              <a:rPr lang="en-US" sz="3600" dirty="0"/>
              <a:t>Oh my, it’s a </a:t>
            </a:r>
          </a:p>
          <a:p>
            <a:pPr algn="ctr">
              <a:lnSpc>
                <a:spcPct val="90000"/>
              </a:lnSpc>
              <a:spcBef>
                <a:spcPct val="0"/>
              </a:spcBef>
              <a:spcAft>
                <a:spcPts val="600"/>
              </a:spcAft>
            </a:pPr>
            <a:r>
              <a:rPr lang="en-US" sz="3600" b="1" dirty="0"/>
              <a:t>FLY</a:t>
            </a:r>
            <a:r>
              <a:rPr lang="en-US" sz="3600" dirty="0"/>
              <a: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611" r="18856"/>
          <a:stretch/>
        </p:blipFill>
        <p:spPr>
          <a:xfrm>
            <a:off x="8045115" y="2580478"/>
            <a:ext cx="3842084" cy="4028274"/>
          </a:xfrm>
          <a:prstGeom prst="rect">
            <a:avLst/>
          </a:prstGeom>
          <a:ln>
            <a:solidFill>
              <a:schemeClr val="tx1"/>
            </a:solidFill>
          </a:ln>
        </p:spPr>
      </p:pic>
      <p:pic>
        <p:nvPicPr>
          <p:cNvPr id="6" name="Picture 5">
            <a:extLst>
              <a:ext uri="{FF2B5EF4-FFF2-40B4-BE49-F238E27FC236}">
                <a16:creationId xmlns:a16="http://schemas.microsoft.com/office/drawing/2014/main" id="{15F59BE5-3213-DF1A-1288-20FD6AB149E2}"/>
              </a:ext>
            </a:extLst>
          </p:cNvPr>
          <p:cNvPicPr>
            <a:picLocks noChangeAspect="1"/>
          </p:cNvPicPr>
          <p:nvPr/>
        </p:nvPicPr>
        <p:blipFill>
          <a:blip r:embed="rId4"/>
          <a:stretch>
            <a:fillRect/>
          </a:stretch>
        </p:blipFill>
        <p:spPr>
          <a:xfrm>
            <a:off x="3735967" y="176312"/>
            <a:ext cx="3725725" cy="2930903"/>
          </a:xfrm>
          <a:prstGeom prst="rect">
            <a:avLst/>
          </a:prstGeom>
          <a:ln>
            <a:solidFill>
              <a:schemeClr val="tx1"/>
            </a:solidFill>
          </a:ln>
        </p:spPr>
      </p:pic>
      <p:pic>
        <p:nvPicPr>
          <p:cNvPr id="8" name="Picture 7" descr="A bee on a flower&#10;&#10;AI-generated content may be incorrect.">
            <a:extLst>
              <a:ext uri="{FF2B5EF4-FFF2-40B4-BE49-F238E27FC236}">
                <a16:creationId xmlns:a16="http://schemas.microsoft.com/office/drawing/2014/main" id="{77CB3778-0E5F-5BE9-72BA-17685D25745A}"/>
              </a:ext>
            </a:extLst>
          </p:cNvPr>
          <p:cNvPicPr>
            <a:picLocks noChangeAspect="1"/>
          </p:cNvPicPr>
          <p:nvPr/>
        </p:nvPicPr>
        <p:blipFill>
          <a:blip r:embed="rId5"/>
          <a:stretch>
            <a:fillRect/>
          </a:stretch>
        </p:blipFill>
        <p:spPr>
          <a:xfrm>
            <a:off x="3478994" y="3429000"/>
            <a:ext cx="4239669" cy="3179752"/>
          </a:xfrm>
          <a:prstGeom prst="rect">
            <a:avLst/>
          </a:prstGeom>
          <a:ln>
            <a:solidFill>
              <a:schemeClr val="tx1"/>
            </a:solidFill>
          </a:ln>
        </p:spPr>
      </p:pic>
      <p:pic>
        <p:nvPicPr>
          <p:cNvPr id="10" name="Picture 9" descr="A fly on a flower&#10;&#10;AI-generated content may be incorrect.">
            <a:extLst>
              <a:ext uri="{FF2B5EF4-FFF2-40B4-BE49-F238E27FC236}">
                <a16:creationId xmlns:a16="http://schemas.microsoft.com/office/drawing/2014/main" id="{8233C7FD-2F42-DE2A-2FC2-5CE231EC9DA6}"/>
              </a:ext>
            </a:extLst>
          </p:cNvPr>
          <p:cNvPicPr>
            <a:picLocks noChangeAspect="1"/>
          </p:cNvPicPr>
          <p:nvPr/>
        </p:nvPicPr>
        <p:blipFill>
          <a:blip r:embed="rId6"/>
          <a:stretch>
            <a:fillRect/>
          </a:stretch>
        </p:blipFill>
        <p:spPr>
          <a:xfrm>
            <a:off x="8013031" y="152312"/>
            <a:ext cx="3874168" cy="2179220"/>
          </a:xfrm>
          <a:prstGeom prst="rect">
            <a:avLst/>
          </a:prstGeom>
          <a:ln>
            <a:solidFill>
              <a:schemeClr val="tx1"/>
            </a:solidFill>
          </a:ln>
        </p:spPr>
      </p:pic>
      <p:pic>
        <p:nvPicPr>
          <p:cNvPr id="12" name="Picture 11">
            <a:extLst>
              <a:ext uri="{FF2B5EF4-FFF2-40B4-BE49-F238E27FC236}">
                <a16:creationId xmlns:a16="http://schemas.microsoft.com/office/drawing/2014/main" id="{E786262E-0A8C-8744-9C71-52F85481D470}"/>
              </a:ext>
            </a:extLst>
          </p:cNvPr>
          <p:cNvPicPr>
            <a:picLocks noChangeAspect="1"/>
          </p:cNvPicPr>
          <p:nvPr/>
        </p:nvPicPr>
        <p:blipFill>
          <a:blip r:embed="rId7"/>
          <a:srcRect/>
          <a:stretch/>
        </p:blipFill>
        <p:spPr>
          <a:xfrm>
            <a:off x="9966157" y="5968194"/>
            <a:ext cx="1737754" cy="381310"/>
          </a:xfrm>
          <a:prstGeom prst="rect">
            <a:avLst/>
          </a:prstGeom>
          <a:solidFill>
            <a:schemeClr val="bg1"/>
          </a:solidFill>
        </p:spPr>
      </p:pic>
    </p:spTree>
    <p:extLst>
      <p:ext uri="{BB962C8B-B14F-4D97-AF65-F5344CB8AC3E}">
        <p14:creationId xmlns:p14="http://schemas.microsoft.com/office/powerpoint/2010/main" val="1555357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42CCB-C56A-B440-B190-031AB3B9BC1E}"/>
              </a:ext>
            </a:extLst>
          </p:cNvPr>
          <p:cNvSpPr>
            <a:spLocks noGrp="1"/>
          </p:cNvSpPr>
          <p:nvPr>
            <p:ph type="title"/>
          </p:nvPr>
        </p:nvSpPr>
        <p:spPr/>
        <p:txBody>
          <a:bodyPr/>
          <a:lstStyle/>
          <a:p>
            <a:r>
              <a:rPr lang="en-US" b="1" dirty="0"/>
              <a:t>Comparing bees with flies</a:t>
            </a:r>
          </a:p>
        </p:txBody>
      </p:sp>
      <p:sp>
        <p:nvSpPr>
          <p:cNvPr id="3" name="Text Placeholder 2">
            <a:extLst>
              <a:ext uri="{FF2B5EF4-FFF2-40B4-BE49-F238E27FC236}">
                <a16:creationId xmlns:a16="http://schemas.microsoft.com/office/drawing/2014/main" id="{F5938962-950A-6849-AE9A-D7B40AA3B6F4}"/>
              </a:ext>
            </a:extLst>
          </p:cNvPr>
          <p:cNvSpPr>
            <a:spLocks noGrp="1"/>
          </p:cNvSpPr>
          <p:nvPr>
            <p:ph type="body" idx="1"/>
          </p:nvPr>
        </p:nvSpPr>
        <p:spPr>
          <a:xfrm>
            <a:off x="2153842" y="1518324"/>
            <a:ext cx="3868340" cy="823912"/>
          </a:xfrm>
          <a:solidFill>
            <a:schemeClr val="accent4">
              <a:lumMod val="40000"/>
              <a:lumOff val="60000"/>
            </a:schemeClr>
          </a:solidFill>
        </p:spPr>
        <p:txBody>
          <a:bodyPr>
            <a:normAutofit/>
          </a:bodyPr>
          <a:lstStyle/>
          <a:p>
            <a:pPr algn="ctr"/>
            <a:r>
              <a:rPr lang="en-US" sz="3200" dirty="0"/>
              <a:t>Bees</a:t>
            </a:r>
          </a:p>
        </p:txBody>
      </p:sp>
      <p:sp>
        <p:nvSpPr>
          <p:cNvPr id="4" name="Content Placeholder 3">
            <a:extLst>
              <a:ext uri="{FF2B5EF4-FFF2-40B4-BE49-F238E27FC236}">
                <a16:creationId xmlns:a16="http://schemas.microsoft.com/office/drawing/2014/main" id="{D3EEF0EC-9F50-2F46-ACF9-92BF23790E2C}"/>
              </a:ext>
            </a:extLst>
          </p:cNvPr>
          <p:cNvSpPr>
            <a:spLocks noGrp="1"/>
          </p:cNvSpPr>
          <p:nvPr>
            <p:ph sz="half" idx="2"/>
          </p:nvPr>
        </p:nvSpPr>
        <p:spPr>
          <a:solidFill>
            <a:schemeClr val="accent4">
              <a:lumMod val="20000"/>
              <a:lumOff val="80000"/>
            </a:schemeClr>
          </a:solidFill>
        </p:spPr>
        <p:txBody>
          <a:bodyPr>
            <a:normAutofit/>
          </a:bodyPr>
          <a:lstStyle/>
          <a:p>
            <a:r>
              <a:rPr lang="en-US" dirty="0"/>
              <a:t>Have four wings</a:t>
            </a:r>
          </a:p>
          <a:p>
            <a:r>
              <a:rPr lang="en-US" dirty="0"/>
              <a:t>Have prominent antennae</a:t>
            </a:r>
          </a:p>
          <a:p>
            <a:r>
              <a:rPr lang="en-US" dirty="0"/>
              <a:t>Have two large eyes and three smaller ones in between (ocelli)</a:t>
            </a:r>
          </a:p>
          <a:p>
            <a:r>
              <a:rPr lang="en-US" dirty="0"/>
              <a:t>Carry pollen in pollen baskets (corbicula) or scopa (on underside of abdomen)</a:t>
            </a:r>
          </a:p>
          <a:p>
            <a:r>
              <a:rPr lang="en-US" dirty="0"/>
              <a:t>Are generally hairy</a:t>
            </a:r>
          </a:p>
        </p:txBody>
      </p:sp>
      <p:sp>
        <p:nvSpPr>
          <p:cNvPr id="5" name="Text Placeholder 4">
            <a:extLst>
              <a:ext uri="{FF2B5EF4-FFF2-40B4-BE49-F238E27FC236}">
                <a16:creationId xmlns:a16="http://schemas.microsoft.com/office/drawing/2014/main" id="{4E283612-4326-6C43-A439-7B6442932F87}"/>
              </a:ext>
            </a:extLst>
          </p:cNvPr>
          <p:cNvSpPr>
            <a:spLocks noGrp="1"/>
          </p:cNvSpPr>
          <p:nvPr>
            <p:ph type="body" sz="quarter" idx="3"/>
          </p:nvPr>
        </p:nvSpPr>
        <p:spPr>
          <a:xfrm>
            <a:off x="6153151" y="1518324"/>
            <a:ext cx="3887391" cy="823912"/>
          </a:xfrm>
          <a:solidFill>
            <a:schemeClr val="accent6">
              <a:lumMod val="40000"/>
              <a:lumOff val="60000"/>
            </a:schemeClr>
          </a:solidFill>
        </p:spPr>
        <p:txBody>
          <a:bodyPr>
            <a:normAutofit/>
          </a:bodyPr>
          <a:lstStyle/>
          <a:p>
            <a:pPr algn="ctr"/>
            <a:r>
              <a:rPr lang="en-US" sz="3200" dirty="0"/>
              <a:t>Flies</a:t>
            </a:r>
          </a:p>
        </p:txBody>
      </p:sp>
      <p:sp>
        <p:nvSpPr>
          <p:cNvPr id="6" name="Content Placeholder 5">
            <a:extLst>
              <a:ext uri="{FF2B5EF4-FFF2-40B4-BE49-F238E27FC236}">
                <a16:creationId xmlns:a16="http://schemas.microsoft.com/office/drawing/2014/main" id="{988C690E-C64F-494D-8D47-05ACE6B3CE95}"/>
              </a:ext>
            </a:extLst>
          </p:cNvPr>
          <p:cNvSpPr>
            <a:spLocks noGrp="1"/>
          </p:cNvSpPr>
          <p:nvPr>
            <p:ph sz="quarter" idx="4"/>
          </p:nvPr>
        </p:nvSpPr>
        <p:spPr>
          <a:solidFill>
            <a:schemeClr val="accent6">
              <a:lumMod val="20000"/>
              <a:lumOff val="80000"/>
            </a:schemeClr>
          </a:solidFill>
        </p:spPr>
        <p:txBody>
          <a:bodyPr>
            <a:normAutofit/>
          </a:bodyPr>
          <a:lstStyle/>
          <a:p>
            <a:r>
              <a:rPr lang="en-US" dirty="0"/>
              <a:t>Have two wings</a:t>
            </a:r>
          </a:p>
          <a:p>
            <a:r>
              <a:rPr lang="en-US" dirty="0"/>
              <a:t>Have smaller antennae</a:t>
            </a:r>
          </a:p>
          <a:p>
            <a:r>
              <a:rPr lang="en-US" dirty="0"/>
              <a:t>Have two prominent eyes</a:t>
            </a:r>
          </a:p>
          <a:p>
            <a:r>
              <a:rPr lang="en-US" dirty="0"/>
              <a:t>Do not carry pollen</a:t>
            </a:r>
          </a:p>
          <a:p>
            <a:r>
              <a:rPr lang="en-US" dirty="0"/>
              <a:t>Are generally not very hairy</a:t>
            </a:r>
          </a:p>
        </p:txBody>
      </p:sp>
      <p:pic>
        <p:nvPicPr>
          <p:cNvPr id="7" name="Picture 6">
            <a:extLst>
              <a:ext uri="{FF2B5EF4-FFF2-40B4-BE49-F238E27FC236}">
                <a16:creationId xmlns:a16="http://schemas.microsoft.com/office/drawing/2014/main" id="{9C395F8D-4C99-763B-C73E-02FB91563A1F}"/>
              </a:ext>
            </a:extLst>
          </p:cNvPr>
          <p:cNvPicPr>
            <a:picLocks noChangeAspect="1"/>
          </p:cNvPicPr>
          <p:nvPr/>
        </p:nvPicPr>
        <p:blipFill>
          <a:blip r:embed="rId2"/>
          <a:srcRect/>
          <a:stretch/>
        </p:blipFill>
        <p:spPr>
          <a:xfrm>
            <a:off x="10040542" y="5965795"/>
            <a:ext cx="1737754" cy="381310"/>
          </a:xfrm>
          <a:prstGeom prst="rect">
            <a:avLst/>
          </a:prstGeom>
          <a:solidFill>
            <a:schemeClr val="bg1"/>
          </a:solidFill>
        </p:spPr>
      </p:pic>
    </p:spTree>
    <p:extLst>
      <p:ext uri="{BB962C8B-B14F-4D97-AF65-F5344CB8AC3E}">
        <p14:creationId xmlns:p14="http://schemas.microsoft.com/office/powerpoint/2010/main" val="3170860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51193" y="420460"/>
            <a:ext cx="3434180" cy="1415270"/>
          </a:xfrm>
          <a:prstGeom prst="ellipse">
            <a:avLst/>
          </a:prstGeom>
        </p:spPr>
        <p:txBody>
          <a:bodyPr vert="horz" lIns="91440" tIns="45720" rIns="91440" bIns="45720" rtlCol="0" anchor="t">
            <a:normAutofit/>
          </a:bodyPr>
          <a:lstStyle/>
          <a:p>
            <a:pPr>
              <a:lnSpc>
                <a:spcPct val="90000"/>
              </a:lnSpc>
              <a:spcBef>
                <a:spcPct val="0"/>
              </a:spcBef>
              <a:spcAft>
                <a:spcPts val="600"/>
              </a:spcAft>
            </a:pPr>
            <a:r>
              <a:rPr lang="en-US" sz="3200" dirty="0">
                <a:latin typeface="+mj-lt"/>
                <a:ea typeface="+mj-ea"/>
                <a:cs typeface="+mj-cs"/>
              </a:rPr>
              <a:t>Syrphid Fly</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001" b="-1"/>
          <a:stretch/>
        </p:blipFill>
        <p:spPr>
          <a:xfrm>
            <a:off x="-9886" y="10"/>
            <a:ext cx="7572605" cy="6857990"/>
          </a:xfrm>
          <a:prstGeom prst="rect">
            <a:avLst/>
          </a:prstGeom>
        </p:spPr>
      </p:pic>
      <p:sp>
        <p:nvSpPr>
          <p:cNvPr id="4" name="TextBox 3">
            <a:extLst>
              <a:ext uri="{FF2B5EF4-FFF2-40B4-BE49-F238E27FC236}">
                <a16:creationId xmlns:a16="http://schemas.microsoft.com/office/drawing/2014/main" id="{9EF6B8A7-DAC7-7D44-80FB-BBE6AFC1B67A}"/>
              </a:ext>
            </a:extLst>
          </p:cNvPr>
          <p:cNvSpPr txBox="1"/>
          <p:nvPr/>
        </p:nvSpPr>
        <p:spPr>
          <a:xfrm>
            <a:off x="7955281" y="1592747"/>
            <a:ext cx="3826004" cy="3672505"/>
          </a:xfrm>
          <a:prstGeom prst="rect">
            <a:avLst/>
          </a:prstGeom>
        </p:spPr>
        <p:txBody>
          <a:bodyPr vert="horz" lIns="91440" tIns="45720" rIns="91440" bIns="45720" rtlCol="0">
            <a:noAutofit/>
          </a:bodyPr>
          <a:lstStyle/>
          <a:p>
            <a:pPr>
              <a:lnSpc>
                <a:spcPct val="90000"/>
              </a:lnSpc>
              <a:spcAft>
                <a:spcPts val="600"/>
              </a:spcAft>
            </a:pPr>
            <a:r>
              <a:rPr lang="en-US" sz="2400" dirty="0"/>
              <a:t>Notice the very small antennae and that the eyes are close together with no ocelli.  It is hard to tell if there are two wings or four wings hooked together.  Often bees rest with their wings laying flat on their back.  Do you see any pollen?  No!  This is a fly that resembles a bee, a bee mimic.</a:t>
            </a:r>
          </a:p>
        </p:txBody>
      </p:sp>
      <p:pic>
        <p:nvPicPr>
          <p:cNvPr id="6" name="Picture 5">
            <a:extLst>
              <a:ext uri="{FF2B5EF4-FFF2-40B4-BE49-F238E27FC236}">
                <a16:creationId xmlns:a16="http://schemas.microsoft.com/office/drawing/2014/main" id="{83055529-C2F9-9AD3-E161-7EA4AC344C43}"/>
              </a:ext>
            </a:extLst>
          </p:cNvPr>
          <p:cNvPicPr>
            <a:picLocks noChangeAspect="1"/>
          </p:cNvPicPr>
          <p:nvPr/>
        </p:nvPicPr>
        <p:blipFill>
          <a:blip r:embed="rId3"/>
          <a:srcRect/>
          <a:stretch/>
        </p:blipFill>
        <p:spPr>
          <a:xfrm>
            <a:off x="10043531" y="6242514"/>
            <a:ext cx="1737754" cy="381310"/>
          </a:xfrm>
          <a:prstGeom prst="rect">
            <a:avLst/>
          </a:prstGeom>
        </p:spPr>
      </p:pic>
    </p:spTree>
    <p:extLst>
      <p:ext uri="{BB962C8B-B14F-4D97-AF65-F5344CB8AC3E}">
        <p14:creationId xmlns:p14="http://schemas.microsoft.com/office/powerpoint/2010/main" val="3806300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147C08-F792-AF4A-829D-F6672904C76B}"/>
              </a:ext>
            </a:extLst>
          </p:cNvPr>
          <p:cNvPicPr>
            <a:picLocks noChangeAspect="1"/>
          </p:cNvPicPr>
          <p:nvPr/>
        </p:nvPicPr>
        <p:blipFill rotWithShape="1">
          <a:blip r:embed="rId2"/>
          <a:srcRect l="17185"/>
          <a:stretch/>
        </p:blipFill>
        <p:spPr>
          <a:xfrm>
            <a:off x="-9886" y="10"/>
            <a:ext cx="7572605" cy="6857990"/>
          </a:xfrm>
          <a:prstGeom prst="rect">
            <a:avLst/>
          </a:prstGeom>
        </p:spPr>
      </p:pic>
      <p:sp>
        <p:nvSpPr>
          <p:cNvPr id="6" name="TextBox 5">
            <a:extLst>
              <a:ext uri="{FF2B5EF4-FFF2-40B4-BE49-F238E27FC236}">
                <a16:creationId xmlns:a16="http://schemas.microsoft.com/office/drawing/2014/main" id="{80213D03-8AE2-074B-AE13-E4D56777AC2D}"/>
              </a:ext>
            </a:extLst>
          </p:cNvPr>
          <p:cNvSpPr txBox="1"/>
          <p:nvPr/>
        </p:nvSpPr>
        <p:spPr>
          <a:xfrm>
            <a:off x="7862455" y="1358801"/>
            <a:ext cx="3434180" cy="3599019"/>
          </a:xfrm>
          <a:prstGeom prst="rect">
            <a:avLst/>
          </a:prstGeom>
        </p:spPr>
        <p:txBody>
          <a:bodyPr vert="horz" lIns="91440" tIns="45720" rIns="91440" bIns="45720" rtlCol="0">
            <a:normAutofit/>
          </a:bodyPr>
          <a:lstStyle/>
          <a:p>
            <a:pPr>
              <a:lnSpc>
                <a:spcPct val="90000"/>
              </a:lnSpc>
              <a:spcBef>
                <a:spcPct val="0"/>
              </a:spcBef>
              <a:spcAft>
                <a:spcPts val="600"/>
              </a:spcAft>
            </a:pPr>
            <a:r>
              <a:rPr lang="en-US" sz="2800" dirty="0"/>
              <a:t>On this bumble bee you can see pollen in the pollen basket (corbicula).  Also, notice the long antennae.  </a:t>
            </a:r>
          </a:p>
        </p:txBody>
      </p:sp>
      <p:pic>
        <p:nvPicPr>
          <p:cNvPr id="3" name="Picture 2">
            <a:extLst>
              <a:ext uri="{FF2B5EF4-FFF2-40B4-BE49-F238E27FC236}">
                <a16:creationId xmlns:a16="http://schemas.microsoft.com/office/drawing/2014/main" id="{32664357-CA45-8672-2BF7-3BA2FE41CB30}"/>
              </a:ext>
            </a:extLst>
          </p:cNvPr>
          <p:cNvPicPr>
            <a:picLocks noChangeAspect="1"/>
          </p:cNvPicPr>
          <p:nvPr/>
        </p:nvPicPr>
        <p:blipFill>
          <a:blip r:embed="rId3"/>
          <a:srcRect/>
          <a:stretch/>
        </p:blipFill>
        <p:spPr>
          <a:xfrm>
            <a:off x="10043531" y="6242514"/>
            <a:ext cx="1737754" cy="381310"/>
          </a:xfrm>
          <a:prstGeom prst="rect">
            <a:avLst/>
          </a:prstGeom>
        </p:spPr>
      </p:pic>
    </p:spTree>
    <p:extLst>
      <p:ext uri="{BB962C8B-B14F-4D97-AF65-F5344CB8AC3E}">
        <p14:creationId xmlns:p14="http://schemas.microsoft.com/office/powerpoint/2010/main" val="1423948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insects on a leaf&#10;&#10;AI-generated content may be incorrect.">
            <a:extLst>
              <a:ext uri="{FF2B5EF4-FFF2-40B4-BE49-F238E27FC236}">
                <a16:creationId xmlns:a16="http://schemas.microsoft.com/office/drawing/2014/main" id="{11130121-F20B-92FF-8849-2586B43DF564}"/>
              </a:ext>
            </a:extLst>
          </p:cNvPr>
          <p:cNvPicPr>
            <a:picLocks noChangeAspect="1"/>
          </p:cNvPicPr>
          <p:nvPr/>
        </p:nvPicPr>
        <p:blipFill>
          <a:blip r:embed="rId3"/>
          <a:stretch>
            <a:fillRect/>
          </a:stretch>
        </p:blipFill>
        <p:spPr>
          <a:xfrm>
            <a:off x="1979271" y="237066"/>
            <a:ext cx="7621929" cy="5398867"/>
          </a:xfrm>
          <a:prstGeom prst="rect">
            <a:avLst/>
          </a:prstGeom>
          <a:ln>
            <a:solidFill>
              <a:schemeClr val="tx1"/>
            </a:solidFill>
          </a:ln>
        </p:spPr>
      </p:pic>
      <p:sp>
        <p:nvSpPr>
          <p:cNvPr id="4" name="TextBox 3">
            <a:extLst>
              <a:ext uri="{FF2B5EF4-FFF2-40B4-BE49-F238E27FC236}">
                <a16:creationId xmlns:a16="http://schemas.microsoft.com/office/drawing/2014/main" id="{22E3ACB4-00A4-BCA2-0537-B4C0605A1451}"/>
              </a:ext>
            </a:extLst>
          </p:cNvPr>
          <p:cNvSpPr txBox="1"/>
          <p:nvPr/>
        </p:nvSpPr>
        <p:spPr>
          <a:xfrm>
            <a:off x="3733800" y="5805268"/>
            <a:ext cx="4724400" cy="646331"/>
          </a:xfrm>
          <a:prstGeom prst="rect">
            <a:avLst/>
          </a:prstGeom>
          <a:noFill/>
        </p:spPr>
        <p:txBody>
          <a:bodyPr wrap="square" rtlCol="0">
            <a:spAutoFit/>
          </a:bodyPr>
          <a:lstStyle/>
          <a:p>
            <a:r>
              <a:rPr lang="en-US" dirty="0"/>
              <a:t>Syrphid Fly larva</a:t>
            </a:r>
          </a:p>
          <a:p>
            <a:r>
              <a:rPr lang="en-US" dirty="0"/>
              <a:t>Photo by David Cappaert, </a:t>
            </a:r>
            <a:r>
              <a:rPr lang="en-US" dirty="0" err="1"/>
              <a:t>Bugwood.org</a:t>
            </a:r>
            <a:endParaRPr lang="en-US" dirty="0"/>
          </a:p>
        </p:txBody>
      </p:sp>
      <p:pic>
        <p:nvPicPr>
          <p:cNvPr id="5" name="Picture 4">
            <a:extLst>
              <a:ext uri="{FF2B5EF4-FFF2-40B4-BE49-F238E27FC236}">
                <a16:creationId xmlns:a16="http://schemas.microsoft.com/office/drawing/2014/main" id="{D67878F6-F0D5-997C-08E2-18ECCDDCB24C}"/>
              </a:ext>
            </a:extLst>
          </p:cNvPr>
          <p:cNvPicPr>
            <a:picLocks noChangeAspect="1"/>
          </p:cNvPicPr>
          <p:nvPr/>
        </p:nvPicPr>
        <p:blipFill>
          <a:blip r:embed="rId4"/>
          <a:srcRect/>
          <a:stretch/>
        </p:blipFill>
        <p:spPr>
          <a:xfrm>
            <a:off x="10043531" y="6242514"/>
            <a:ext cx="1737754" cy="381310"/>
          </a:xfrm>
          <a:prstGeom prst="rect">
            <a:avLst/>
          </a:prstGeom>
        </p:spPr>
      </p:pic>
    </p:spTree>
    <p:extLst>
      <p:ext uri="{BB962C8B-B14F-4D97-AF65-F5344CB8AC3E}">
        <p14:creationId xmlns:p14="http://schemas.microsoft.com/office/powerpoint/2010/main" val="2657801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9463E9-B469-1E46-B68B-97C084AD542F}"/>
              </a:ext>
            </a:extLst>
          </p:cNvPr>
          <p:cNvSpPr txBox="1"/>
          <p:nvPr/>
        </p:nvSpPr>
        <p:spPr>
          <a:xfrm>
            <a:off x="7631863" y="1617785"/>
            <a:ext cx="3683837" cy="2405574"/>
          </a:xfrm>
          <a:prstGeom prst="rect">
            <a:avLst/>
          </a:prstGeom>
        </p:spPr>
        <p:txBody>
          <a:bodyPr vert="horz" lIns="91440" tIns="45720" rIns="91440" bIns="45720" rtlCol="0" anchor="t">
            <a:normAutofit fontScale="77500" lnSpcReduction="20000"/>
          </a:bodyPr>
          <a:lstStyle/>
          <a:p>
            <a:pPr algn="ctr">
              <a:lnSpc>
                <a:spcPct val="90000"/>
              </a:lnSpc>
              <a:spcBef>
                <a:spcPct val="0"/>
              </a:spcBef>
              <a:spcAft>
                <a:spcPts val="600"/>
              </a:spcAft>
            </a:pPr>
            <a:r>
              <a:rPr lang="en-US" sz="3600" b="1" dirty="0">
                <a:ea typeface="+mj-ea"/>
                <a:cs typeface="+mj-cs"/>
              </a:rPr>
              <a:t>Question #2</a:t>
            </a:r>
          </a:p>
          <a:p>
            <a:pPr algn="ctr">
              <a:lnSpc>
                <a:spcPct val="90000"/>
              </a:lnSpc>
              <a:spcBef>
                <a:spcPct val="0"/>
              </a:spcBef>
              <a:spcAft>
                <a:spcPts val="600"/>
              </a:spcAft>
            </a:pPr>
            <a:endParaRPr lang="en-US" sz="3600" b="1" dirty="0">
              <a:ea typeface="+mj-ea"/>
              <a:cs typeface="+mj-cs"/>
            </a:endParaRPr>
          </a:p>
          <a:p>
            <a:pPr algn="ctr">
              <a:lnSpc>
                <a:spcPct val="90000"/>
              </a:lnSpc>
              <a:spcBef>
                <a:spcPct val="0"/>
              </a:spcBef>
              <a:spcAft>
                <a:spcPts val="600"/>
              </a:spcAft>
            </a:pPr>
            <a:r>
              <a:rPr lang="en-US" sz="3600" dirty="0">
                <a:ea typeface="+mj-ea"/>
                <a:cs typeface="+mj-cs"/>
              </a:rPr>
              <a:t>Is this a bee or a fly?</a:t>
            </a:r>
          </a:p>
          <a:p>
            <a:pPr algn="ctr">
              <a:lnSpc>
                <a:spcPct val="90000"/>
              </a:lnSpc>
              <a:spcBef>
                <a:spcPct val="0"/>
              </a:spcBef>
              <a:spcAft>
                <a:spcPts val="600"/>
              </a:spcAft>
            </a:pPr>
            <a:endParaRPr lang="en-US" sz="3600" dirty="0">
              <a:ea typeface="+mj-ea"/>
              <a:cs typeface="+mj-cs"/>
            </a:endParaRPr>
          </a:p>
          <a:p>
            <a:pPr marL="571500" indent="-571500">
              <a:lnSpc>
                <a:spcPct val="90000"/>
              </a:lnSpc>
              <a:spcBef>
                <a:spcPct val="0"/>
              </a:spcBef>
              <a:spcAft>
                <a:spcPts val="600"/>
              </a:spcAft>
              <a:buFont typeface="Arial" panose="020B0604020202020204" pitchFamily="34" charset="0"/>
              <a:buChar char="•"/>
            </a:pPr>
            <a:r>
              <a:rPr lang="en-US" sz="3600" dirty="0">
                <a:ea typeface="+mj-ea"/>
                <a:cs typeface="+mj-cs"/>
              </a:rPr>
              <a:t>Bee</a:t>
            </a:r>
          </a:p>
          <a:p>
            <a:pPr marL="571500" indent="-571500">
              <a:lnSpc>
                <a:spcPct val="90000"/>
              </a:lnSpc>
              <a:spcBef>
                <a:spcPct val="0"/>
              </a:spcBef>
              <a:spcAft>
                <a:spcPts val="600"/>
              </a:spcAft>
              <a:buFont typeface="Arial" panose="020B0604020202020204" pitchFamily="34" charset="0"/>
              <a:buChar char="•"/>
            </a:pPr>
            <a:r>
              <a:rPr lang="en-US" sz="3600" dirty="0">
                <a:ea typeface="+mj-ea"/>
                <a:cs typeface="+mj-cs"/>
              </a:rPr>
              <a:t>Fly</a:t>
            </a:r>
          </a:p>
        </p:txBody>
      </p:sp>
      <p:pic>
        <p:nvPicPr>
          <p:cNvPr id="3" name="Picture 2">
            <a:extLst>
              <a:ext uri="{FF2B5EF4-FFF2-40B4-BE49-F238E27FC236}">
                <a16:creationId xmlns:a16="http://schemas.microsoft.com/office/drawing/2014/main" id="{B75AA7EB-89E4-C047-B174-C56572FF5410}"/>
              </a:ext>
            </a:extLst>
          </p:cNvPr>
          <p:cNvPicPr>
            <a:picLocks noChangeAspect="1"/>
          </p:cNvPicPr>
          <p:nvPr/>
        </p:nvPicPr>
        <p:blipFill>
          <a:blip r:embed="rId3"/>
          <a:srcRect l="1081" r="1081"/>
          <a:stretch/>
        </p:blipFill>
        <p:spPr>
          <a:xfrm>
            <a:off x="0" y="10"/>
            <a:ext cx="6709729" cy="6857990"/>
          </a:xfrm>
          <a:prstGeom prst="rect">
            <a:avLst/>
          </a:prstGeom>
          <a:ln>
            <a:solidFill>
              <a:schemeClr val="tx1"/>
            </a:solidFill>
          </a:ln>
        </p:spPr>
      </p:pic>
      <p:pic>
        <p:nvPicPr>
          <p:cNvPr id="5" name="Picture 4">
            <a:extLst>
              <a:ext uri="{FF2B5EF4-FFF2-40B4-BE49-F238E27FC236}">
                <a16:creationId xmlns:a16="http://schemas.microsoft.com/office/drawing/2014/main" id="{93F99489-A093-7227-A8AD-BFCC6A546829}"/>
              </a:ext>
            </a:extLst>
          </p:cNvPr>
          <p:cNvPicPr>
            <a:picLocks noChangeAspect="1"/>
          </p:cNvPicPr>
          <p:nvPr/>
        </p:nvPicPr>
        <p:blipFill>
          <a:blip r:embed="rId4"/>
          <a:srcRect/>
          <a:stretch/>
        </p:blipFill>
        <p:spPr>
          <a:xfrm>
            <a:off x="10043531" y="6242514"/>
            <a:ext cx="1737754" cy="381310"/>
          </a:xfrm>
          <a:prstGeom prst="rect">
            <a:avLst/>
          </a:prstGeom>
        </p:spPr>
      </p:pic>
    </p:spTree>
    <p:extLst>
      <p:ext uri="{BB962C8B-B14F-4D97-AF65-F5344CB8AC3E}">
        <p14:creationId xmlns:p14="http://schemas.microsoft.com/office/powerpoint/2010/main" val="410304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0E755-C131-307D-2294-964DD8E35E2D}"/>
              </a:ext>
            </a:extLst>
          </p:cNvPr>
          <p:cNvPicPr>
            <a:picLocks noChangeAspect="1"/>
          </p:cNvPicPr>
          <p:nvPr/>
        </p:nvPicPr>
        <p:blipFill>
          <a:blip r:embed="rId3"/>
          <a:srcRect/>
          <a:stretch/>
        </p:blipFill>
        <p:spPr>
          <a:xfrm>
            <a:off x="204444" y="352338"/>
            <a:ext cx="7772400" cy="5822970"/>
          </a:xfrm>
          <a:prstGeom prst="rect">
            <a:avLst/>
          </a:prstGeom>
          <a:ln>
            <a:solidFill>
              <a:schemeClr val="tx1"/>
            </a:solidFill>
          </a:ln>
        </p:spPr>
      </p:pic>
      <p:sp>
        <p:nvSpPr>
          <p:cNvPr id="4" name="TextBox 3">
            <a:extLst>
              <a:ext uri="{FF2B5EF4-FFF2-40B4-BE49-F238E27FC236}">
                <a16:creationId xmlns:a16="http://schemas.microsoft.com/office/drawing/2014/main" id="{32529EEA-4CC3-E695-98C3-43CC4F4AAEB3}"/>
              </a:ext>
            </a:extLst>
          </p:cNvPr>
          <p:cNvSpPr txBox="1"/>
          <p:nvPr/>
        </p:nvSpPr>
        <p:spPr>
          <a:xfrm>
            <a:off x="8295280" y="352338"/>
            <a:ext cx="3247053" cy="6001643"/>
          </a:xfrm>
          <a:prstGeom prst="rect">
            <a:avLst/>
          </a:prstGeom>
          <a:noFill/>
        </p:spPr>
        <p:txBody>
          <a:bodyPr wrap="square" rtlCol="0">
            <a:spAutoFit/>
          </a:bodyPr>
          <a:lstStyle/>
          <a:p>
            <a:r>
              <a:rPr lang="en-US" sz="3200" b="1" dirty="0"/>
              <a:t>Question #3</a:t>
            </a:r>
          </a:p>
          <a:p>
            <a:endParaRPr lang="en-US" sz="3200" dirty="0"/>
          </a:p>
          <a:p>
            <a:r>
              <a:rPr lang="en-US" sz="3200" dirty="0"/>
              <a:t>In what category would you place this insect? (Hint: this is a cosmos flower.)</a:t>
            </a:r>
          </a:p>
          <a:p>
            <a:endParaRPr lang="en-US" sz="3200" dirty="0"/>
          </a:p>
          <a:p>
            <a:pPr marL="285750" indent="-285750">
              <a:buFont typeface="Arial" panose="020B0604020202020204" pitchFamily="34" charset="0"/>
              <a:buChar char="•"/>
            </a:pPr>
            <a:r>
              <a:rPr lang="en-US" sz="3200" dirty="0"/>
              <a:t>Small bee</a:t>
            </a:r>
          </a:p>
          <a:p>
            <a:pPr marL="285750" indent="-285750">
              <a:buFont typeface="Arial" panose="020B0604020202020204" pitchFamily="34" charset="0"/>
              <a:buChar char="•"/>
            </a:pPr>
            <a:r>
              <a:rPr lang="en-US" sz="3200" dirty="0"/>
              <a:t>Honey bee</a:t>
            </a:r>
          </a:p>
          <a:p>
            <a:pPr marL="285750" indent="-285750">
              <a:buFont typeface="Arial" panose="020B0604020202020204" pitchFamily="34" charset="0"/>
              <a:buChar char="•"/>
            </a:pPr>
            <a:r>
              <a:rPr lang="en-US" sz="3200" dirty="0"/>
              <a:t>Bumble bee</a:t>
            </a:r>
          </a:p>
          <a:p>
            <a:pPr marL="285750" indent="-285750">
              <a:buFont typeface="Arial" panose="020B0604020202020204" pitchFamily="34" charset="0"/>
              <a:buChar char="•"/>
            </a:pPr>
            <a:r>
              <a:rPr lang="en-US" sz="3200" dirty="0"/>
              <a:t>Fly</a:t>
            </a:r>
          </a:p>
        </p:txBody>
      </p:sp>
      <p:pic>
        <p:nvPicPr>
          <p:cNvPr id="2" name="Picture 1">
            <a:extLst>
              <a:ext uri="{FF2B5EF4-FFF2-40B4-BE49-F238E27FC236}">
                <a16:creationId xmlns:a16="http://schemas.microsoft.com/office/drawing/2014/main" id="{C6073C8C-9DE6-FA96-EF53-BEF59D958486}"/>
              </a:ext>
            </a:extLst>
          </p:cNvPr>
          <p:cNvPicPr>
            <a:picLocks noChangeAspect="1"/>
          </p:cNvPicPr>
          <p:nvPr/>
        </p:nvPicPr>
        <p:blipFill>
          <a:blip r:embed="rId4"/>
          <a:srcRect/>
          <a:stretch/>
        </p:blipFill>
        <p:spPr>
          <a:xfrm>
            <a:off x="9830108" y="6023876"/>
            <a:ext cx="1737754" cy="381310"/>
          </a:xfrm>
          <a:prstGeom prst="rect">
            <a:avLst/>
          </a:prstGeom>
        </p:spPr>
      </p:pic>
    </p:spTree>
    <p:extLst>
      <p:ext uri="{BB962C8B-B14F-4D97-AF65-F5344CB8AC3E}">
        <p14:creationId xmlns:p14="http://schemas.microsoft.com/office/powerpoint/2010/main" val="2301247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2E34E-6428-8241-82C5-BD7AF39DDB0B}"/>
              </a:ext>
            </a:extLst>
          </p:cNvPr>
          <p:cNvPicPr>
            <a:picLocks noChangeAspect="1"/>
          </p:cNvPicPr>
          <p:nvPr/>
        </p:nvPicPr>
        <p:blipFill>
          <a:blip r:embed="rId2"/>
          <a:srcRect/>
          <a:stretch/>
        </p:blipFill>
        <p:spPr>
          <a:xfrm>
            <a:off x="2201007" y="224530"/>
            <a:ext cx="7789985" cy="2142969"/>
          </a:xfrm>
          <a:prstGeom prst="rect">
            <a:avLst/>
          </a:prstGeom>
          <a:solidFill>
            <a:schemeClr val="bg1"/>
          </a:solidFill>
          <a:ln>
            <a:solidFill>
              <a:schemeClr val="tx1"/>
            </a:solidFill>
          </a:ln>
        </p:spPr>
      </p:pic>
      <p:sp>
        <p:nvSpPr>
          <p:cNvPr id="9" name="TextBox 8">
            <a:extLst>
              <a:ext uri="{FF2B5EF4-FFF2-40B4-BE49-F238E27FC236}">
                <a16:creationId xmlns:a16="http://schemas.microsoft.com/office/drawing/2014/main" id="{1495BF4A-3617-F348-B854-31100B69C9DB}"/>
              </a:ext>
            </a:extLst>
          </p:cNvPr>
          <p:cNvSpPr txBox="1"/>
          <p:nvPr/>
        </p:nvSpPr>
        <p:spPr>
          <a:xfrm>
            <a:off x="185530" y="2609361"/>
            <a:ext cx="12006470" cy="4154984"/>
          </a:xfrm>
          <a:prstGeom prst="rect">
            <a:avLst/>
          </a:prstGeom>
          <a:noFill/>
        </p:spPr>
        <p:txBody>
          <a:bodyPr wrap="square" rtlCol="0">
            <a:spAutoFit/>
          </a:bodyPr>
          <a:lstStyle/>
          <a:p>
            <a:r>
              <a:rPr lang="en-US" sz="2400" b="1" dirty="0"/>
              <a:t>A community science project where participants count insects that land on a pollinator plant for 15 minutes, putting these insects into categories: </a:t>
            </a:r>
          </a:p>
          <a:p>
            <a:endParaRPr lang="en-US" sz="2400" b="1" dirty="0"/>
          </a:p>
          <a:p>
            <a:pPr marL="342900" indent="-342900">
              <a:buFont typeface="Arial" panose="020B0604020202020204" pitchFamily="34" charset="0"/>
              <a:buChar char="•"/>
            </a:pPr>
            <a:r>
              <a:rPr lang="en-US" sz="2400" dirty="0"/>
              <a:t>Carpenter bees - </a:t>
            </a:r>
            <a:r>
              <a:rPr lang="en-US" sz="2400" i="1" dirty="0"/>
              <a:t>Xylocopa</a:t>
            </a:r>
            <a:r>
              <a:rPr lang="en-US" sz="2400" dirty="0"/>
              <a:t> spp. Latrelle (Hymenoptera: Apidae)</a:t>
            </a:r>
          </a:p>
          <a:p>
            <a:pPr marL="342900" indent="-342900">
              <a:buFont typeface="Arial" panose="020B0604020202020204" pitchFamily="34" charset="0"/>
              <a:buChar char="•"/>
            </a:pPr>
            <a:r>
              <a:rPr lang="en-US" sz="2400" dirty="0"/>
              <a:t>Bumble bees -  </a:t>
            </a:r>
            <a:r>
              <a:rPr lang="en-US" sz="2400" i="1" dirty="0"/>
              <a:t>Bombus</a:t>
            </a:r>
            <a:r>
              <a:rPr lang="en-US" sz="2400" dirty="0"/>
              <a:t> spp. Latrelle (Hymenoptera: Apidae)</a:t>
            </a:r>
          </a:p>
          <a:p>
            <a:pPr marL="342900" indent="-342900">
              <a:buFont typeface="Arial" panose="020B0604020202020204" pitchFamily="34" charset="0"/>
              <a:buChar char="•"/>
            </a:pPr>
            <a:r>
              <a:rPr lang="en-US" sz="2400" dirty="0"/>
              <a:t>Honey bees - </a:t>
            </a:r>
            <a:r>
              <a:rPr lang="en-US" sz="2400" i="1" dirty="0" err="1"/>
              <a:t>Apis</a:t>
            </a:r>
            <a:r>
              <a:rPr lang="en-US" sz="2400" i="1" dirty="0"/>
              <a:t> mellifera </a:t>
            </a:r>
            <a:r>
              <a:rPr lang="en-US" sz="2400" dirty="0"/>
              <a:t>L. (Hymenoptera: Apidae)</a:t>
            </a:r>
          </a:p>
          <a:p>
            <a:pPr marL="342900" indent="-342900">
              <a:buFont typeface="Arial" panose="020B0604020202020204" pitchFamily="34" charset="0"/>
              <a:buChar char="•"/>
            </a:pPr>
            <a:r>
              <a:rPr lang="en-US" sz="2400" dirty="0"/>
              <a:t>Small bees  - (Hymenoptera)</a:t>
            </a:r>
          </a:p>
          <a:p>
            <a:pPr marL="342900" indent="-342900">
              <a:buFont typeface="Arial" panose="020B0604020202020204" pitchFamily="34" charset="0"/>
              <a:buChar char="•"/>
            </a:pPr>
            <a:r>
              <a:rPr lang="en-US" sz="2400" dirty="0"/>
              <a:t>Wasps -  (Hymenoptera: Vespidae)</a:t>
            </a:r>
          </a:p>
          <a:p>
            <a:pPr marL="342900" indent="-342900">
              <a:buFont typeface="Arial" panose="020B0604020202020204" pitchFamily="34" charset="0"/>
              <a:buChar char="•"/>
            </a:pPr>
            <a:r>
              <a:rPr lang="en-US" sz="2400" dirty="0"/>
              <a:t>Flies -  (Diptera)</a:t>
            </a:r>
          </a:p>
          <a:p>
            <a:pPr marL="342900" indent="-342900">
              <a:buFont typeface="Arial" panose="020B0604020202020204" pitchFamily="34" charset="0"/>
              <a:buChar char="•"/>
            </a:pPr>
            <a:r>
              <a:rPr lang="en-US" sz="2400" dirty="0"/>
              <a:t>Butterflies/moths - (Lepidoptera)  </a:t>
            </a:r>
          </a:p>
          <a:p>
            <a:pPr marL="342900" indent="-342900">
              <a:buFont typeface="Arial" panose="020B0604020202020204" pitchFamily="34" charset="0"/>
              <a:buChar char="•"/>
            </a:pPr>
            <a:r>
              <a:rPr lang="en-US" sz="2400" dirty="0"/>
              <a:t>Other insects</a:t>
            </a:r>
          </a:p>
        </p:txBody>
      </p:sp>
      <p:pic>
        <p:nvPicPr>
          <p:cNvPr id="2" name="Picture 1">
            <a:extLst>
              <a:ext uri="{FF2B5EF4-FFF2-40B4-BE49-F238E27FC236}">
                <a16:creationId xmlns:a16="http://schemas.microsoft.com/office/drawing/2014/main" id="{3B2A3162-0324-602C-B7D0-355577343B53}"/>
              </a:ext>
            </a:extLst>
          </p:cNvPr>
          <p:cNvPicPr>
            <a:picLocks noChangeAspect="1"/>
          </p:cNvPicPr>
          <p:nvPr/>
        </p:nvPicPr>
        <p:blipFill>
          <a:blip r:embed="rId3"/>
          <a:srcRect/>
          <a:stretch/>
        </p:blipFill>
        <p:spPr>
          <a:xfrm>
            <a:off x="10033331" y="6126095"/>
            <a:ext cx="1737754" cy="381310"/>
          </a:xfrm>
          <a:prstGeom prst="rect">
            <a:avLst/>
          </a:prstGeom>
        </p:spPr>
      </p:pic>
    </p:spTree>
    <p:extLst>
      <p:ext uri="{BB962C8B-B14F-4D97-AF65-F5344CB8AC3E}">
        <p14:creationId xmlns:p14="http://schemas.microsoft.com/office/powerpoint/2010/main" val="2656939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29A5EE-0D31-AF40-BB1B-B25E93B9A42E}"/>
              </a:ext>
            </a:extLst>
          </p:cNvPr>
          <p:cNvPicPr>
            <a:picLocks noChangeAspect="1"/>
          </p:cNvPicPr>
          <p:nvPr/>
        </p:nvPicPr>
        <p:blipFill rotWithShape="1">
          <a:blip r:embed="rId2"/>
          <a:srcRect r="17185"/>
          <a:stretch/>
        </p:blipFill>
        <p:spPr>
          <a:xfrm>
            <a:off x="-9886" y="10"/>
            <a:ext cx="7572605" cy="6857990"/>
          </a:xfrm>
          <a:prstGeom prst="rect">
            <a:avLst/>
          </a:prstGeom>
          <a:ln>
            <a:solidFill>
              <a:schemeClr val="tx1"/>
            </a:solidFill>
          </a:ln>
        </p:spPr>
      </p:pic>
      <p:sp>
        <p:nvSpPr>
          <p:cNvPr id="4" name="TextBox 3">
            <a:extLst>
              <a:ext uri="{FF2B5EF4-FFF2-40B4-BE49-F238E27FC236}">
                <a16:creationId xmlns:a16="http://schemas.microsoft.com/office/drawing/2014/main" id="{8BB6DE88-D736-0A45-B4A5-28397BB1DF04}"/>
              </a:ext>
            </a:extLst>
          </p:cNvPr>
          <p:cNvSpPr txBox="1"/>
          <p:nvPr/>
        </p:nvSpPr>
        <p:spPr>
          <a:xfrm>
            <a:off x="8199390" y="1338018"/>
            <a:ext cx="3434180" cy="3599019"/>
          </a:xfrm>
          <a:prstGeom prst="rect">
            <a:avLst/>
          </a:prstGeom>
        </p:spPr>
        <p:txBody>
          <a:bodyPr vert="horz" lIns="91440" tIns="45720" rIns="91440" bIns="45720" rtlCol="0">
            <a:normAutofit/>
          </a:bodyPr>
          <a:lstStyle/>
          <a:p>
            <a:pPr>
              <a:lnSpc>
                <a:spcPct val="90000"/>
              </a:lnSpc>
              <a:spcBef>
                <a:spcPct val="0"/>
              </a:spcBef>
              <a:spcAft>
                <a:spcPts val="600"/>
              </a:spcAft>
            </a:pPr>
            <a:r>
              <a:rPr lang="en-US" sz="2800" dirty="0"/>
              <a:t>Butterflies and Moths</a:t>
            </a:r>
          </a:p>
        </p:txBody>
      </p:sp>
      <p:pic>
        <p:nvPicPr>
          <p:cNvPr id="5" name="Picture 4">
            <a:extLst>
              <a:ext uri="{FF2B5EF4-FFF2-40B4-BE49-F238E27FC236}">
                <a16:creationId xmlns:a16="http://schemas.microsoft.com/office/drawing/2014/main" id="{FE448275-DD7F-D614-B6DB-0985F8AC9981}"/>
              </a:ext>
            </a:extLst>
          </p:cNvPr>
          <p:cNvPicPr>
            <a:picLocks noChangeAspect="1"/>
          </p:cNvPicPr>
          <p:nvPr/>
        </p:nvPicPr>
        <p:blipFill>
          <a:blip r:embed="rId3"/>
          <a:srcRect/>
          <a:stretch/>
        </p:blipFill>
        <p:spPr>
          <a:xfrm>
            <a:off x="10043531" y="6242514"/>
            <a:ext cx="1737754" cy="381310"/>
          </a:xfrm>
          <a:prstGeom prst="rect">
            <a:avLst/>
          </a:prstGeom>
        </p:spPr>
      </p:pic>
    </p:spTree>
    <p:extLst>
      <p:ext uri="{BB962C8B-B14F-4D97-AF65-F5344CB8AC3E}">
        <p14:creationId xmlns:p14="http://schemas.microsoft.com/office/powerpoint/2010/main" val="139765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36938" y="1578734"/>
            <a:ext cx="1959062" cy="406476"/>
          </a:xfrm>
          <a:prstGeom prst="rect">
            <a:avLst/>
          </a:prstGeom>
        </p:spPr>
        <p:txBody>
          <a:bodyPr vert="horz" lIns="91440" tIns="45720" rIns="91440" bIns="45720" rtlCol="0" anchor="b">
            <a:normAutofit fontScale="85000" lnSpcReduction="20000"/>
          </a:bodyPr>
          <a:lstStyle/>
          <a:p>
            <a:pPr defTabSz="667512">
              <a:lnSpc>
                <a:spcPct val="90000"/>
              </a:lnSpc>
              <a:spcBef>
                <a:spcPct val="0"/>
              </a:spcBef>
              <a:spcAft>
                <a:spcPts val="438"/>
              </a:spcAft>
            </a:pPr>
            <a:r>
              <a:rPr lang="en-US" sz="3066" b="1" kern="1200" dirty="0">
                <a:solidFill>
                  <a:srgbClr val="555555"/>
                </a:solidFill>
                <a:ea typeface="+mj-ea"/>
                <a:cs typeface="+mj-cs"/>
              </a:rPr>
              <a:t>Butterflies</a:t>
            </a:r>
            <a:endParaRPr lang="en-US" sz="4200" b="1" dirty="0">
              <a:solidFill>
                <a:srgbClr val="FFFFFF"/>
              </a:solidFill>
              <a:ea typeface="+mj-ea"/>
              <a:cs typeface="+mj-cs"/>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2190" r="-1" b="22842"/>
          <a:stretch/>
        </p:blipFill>
        <p:spPr>
          <a:xfrm>
            <a:off x="250249" y="80664"/>
            <a:ext cx="3481996" cy="3402616"/>
          </a:xfrm>
          <a:prstGeom prst="rect">
            <a:avLst/>
          </a:prstGeom>
        </p:spPr>
      </p:pic>
      <p:pic>
        <p:nvPicPr>
          <p:cNvPr id="3" name="Picture 2"/>
          <p:cNvPicPr>
            <a:picLocks noChangeAspect="1"/>
          </p:cNvPicPr>
          <p:nvPr/>
        </p:nvPicPr>
        <p:blipFill rotWithShape="1">
          <a:blip r:embed="rId4"/>
          <a:srcRect b="1199"/>
          <a:stretch/>
        </p:blipFill>
        <p:spPr>
          <a:xfrm>
            <a:off x="6234832" y="119766"/>
            <a:ext cx="5719904" cy="3178854"/>
          </a:xfrm>
          <a:prstGeom prst="rect">
            <a:avLst/>
          </a:prstGeom>
        </p:spPr>
      </p:pic>
      <p:pic>
        <p:nvPicPr>
          <p:cNvPr id="2" name="Picture 1"/>
          <p:cNvPicPr>
            <a:picLocks noChangeAspect="1"/>
          </p:cNvPicPr>
          <p:nvPr/>
        </p:nvPicPr>
        <p:blipFill rotWithShape="1">
          <a:blip r:embed="rId5"/>
          <a:srcRect l="13682" r="28332" b="3"/>
          <a:stretch/>
        </p:blipFill>
        <p:spPr>
          <a:xfrm>
            <a:off x="237265" y="3619985"/>
            <a:ext cx="3098975" cy="3006109"/>
          </a:xfrm>
          <a:prstGeom prst="rect">
            <a:avLst/>
          </a:prstGeom>
        </p:spPr>
      </p:pic>
      <p:sp>
        <p:nvSpPr>
          <p:cNvPr id="6" name="TextBox 5">
            <a:extLst>
              <a:ext uri="{FF2B5EF4-FFF2-40B4-BE49-F238E27FC236}">
                <a16:creationId xmlns:a16="http://schemas.microsoft.com/office/drawing/2014/main" id="{07686CE7-11AA-2D43-88F6-6ACC62C6EB63}"/>
              </a:ext>
            </a:extLst>
          </p:cNvPr>
          <p:cNvSpPr txBox="1"/>
          <p:nvPr/>
        </p:nvSpPr>
        <p:spPr>
          <a:xfrm>
            <a:off x="487796" y="2832176"/>
            <a:ext cx="1298956" cy="249620"/>
          </a:xfrm>
          <a:prstGeom prst="rect">
            <a:avLst/>
          </a:prstGeom>
          <a:solidFill>
            <a:schemeClr val="bg1"/>
          </a:solidFill>
        </p:spPr>
        <p:txBody>
          <a:bodyPr wrap="square" rtlCol="0">
            <a:spAutoFit/>
          </a:bodyPr>
          <a:lstStyle/>
          <a:p>
            <a:pPr defTabSz="667512"/>
            <a:r>
              <a:rPr lang="en-US" sz="1022" kern="1200">
                <a:solidFill>
                  <a:schemeClr val="tx1"/>
                </a:solidFill>
                <a:latin typeface="+mn-lt"/>
                <a:ea typeface="+mn-ea"/>
                <a:cs typeface="+mn-cs"/>
              </a:rPr>
              <a:t>Gulf Fritillary</a:t>
            </a:r>
            <a:endParaRPr lang="en-US" sz="1400"/>
          </a:p>
        </p:txBody>
      </p:sp>
      <p:sp>
        <p:nvSpPr>
          <p:cNvPr id="7" name="TextBox 6">
            <a:extLst>
              <a:ext uri="{FF2B5EF4-FFF2-40B4-BE49-F238E27FC236}">
                <a16:creationId xmlns:a16="http://schemas.microsoft.com/office/drawing/2014/main" id="{956D6FB9-27B7-514A-A0E8-6F85E19C5B77}"/>
              </a:ext>
            </a:extLst>
          </p:cNvPr>
          <p:cNvSpPr txBox="1"/>
          <p:nvPr/>
        </p:nvSpPr>
        <p:spPr>
          <a:xfrm>
            <a:off x="10679442" y="2832176"/>
            <a:ext cx="1024762" cy="249620"/>
          </a:xfrm>
          <a:prstGeom prst="rect">
            <a:avLst/>
          </a:prstGeom>
          <a:solidFill>
            <a:schemeClr val="bg1"/>
          </a:solidFill>
        </p:spPr>
        <p:txBody>
          <a:bodyPr wrap="square" rtlCol="0">
            <a:spAutoFit/>
          </a:bodyPr>
          <a:lstStyle/>
          <a:p>
            <a:pPr defTabSz="667512"/>
            <a:r>
              <a:rPr lang="en-US" sz="1022" kern="1200">
                <a:solidFill>
                  <a:schemeClr val="tx1"/>
                </a:solidFill>
                <a:latin typeface="+mn-lt"/>
                <a:ea typeface="+mn-ea"/>
                <a:cs typeface="+mn-cs"/>
              </a:rPr>
              <a:t>Monarch</a:t>
            </a:r>
            <a:endParaRPr lang="en-US" sz="1400"/>
          </a:p>
        </p:txBody>
      </p:sp>
      <p:sp>
        <p:nvSpPr>
          <p:cNvPr id="8" name="TextBox 7">
            <a:extLst>
              <a:ext uri="{FF2B5EF4-FFF2-40B4-BE49-F238E27FC236}">
                <a16:creationId xmlns:a16="http://schemas.microsoft.com/office/drawing/2014/main" id="{111F3322-146F-9B4B-83DF-3A9B332B9A81}"/>
              </a:ext>
            </a:extLst>
          </p:cNvPr>
          <p:cNvSpPr txBox="1"/>
          <p:nvPr/>
        </p:nvSpPr>
        <p:spPr>
          <a:xfrm>
            <a:off x="1991247" y="3839630"/>
            <a:ext cx="1100472" cy="249620"/>
          </a:xfrm>
          <a:prstGeom prst="rect">
            <a:avLst/>
          </a:prstGeom>
          <a:solidFill>
            <a:schemeClr val="bg1"/>
          </a:solidFill>
        </p:spPr>
        <p:txBody>
          <a:bodyPr wrap="square" rtlCol="0">
            <a:spAutoFit/>
          </a:bodyPr>
          <a:lstStyle/>
          <a:p>
            <a:pPr defTabSz="667512"/>
            <a:r>
              <a:rPr lang="en-US" sz="1022" kern="1200" dirty="0">
                <a:solidFill>
                  <a:schemeClr val="tx1"/>
                </a:solidFill>
                <a:latin typeface="+mn-lt"/>
                <a:ea typeface="+mn-ea"/>
                <a:cs typeface="+mn-cs"/>
              </a:rPr>
              <a:t>Gray Hairstreak</a:t>
            </a:r>
            <a:endParaRPr lang="en-US" sz="1400" dirty="0"/>
          </a:p>
        </p:txBody>
      </p:sp>
      <p:pic>
        <p:nvPicPr>
          <p:cNvPr id="10" name="Picture 9">
            <a:extLst>
              <a:ext uri="{FF2B5EF4-FFF2-40B4-BE49-F238E27FC236}">
                <a16:creationId xmlns:a16="http://schemas.microsoft.com/office/drawing/2014/main" id="{F99C6F63-ABB7-D05A-4E98-95B8A17CCD13}"/>
              </a:ext>
            </a:extLst>
          </p:cNvPr>
          <p:cNvPicPr>
            <a:picLocks noChangeAspect="1"/>
          </p:cNvPicPr>
          <p:nvPr/>
        </p:nvPicPr>
        <p:blipFill>
          <a:blip r:embed="rId6"/>
          <a:srcRect/>
          <a:stretch/>
        </p:blipFill>
        <p:spPr>
          <a:xfrm>
            <a:off x="250249" y="6435439"/>
            <a:ext cx="1220409" cy="301271"/>
          </a:xfrm>
          <a:prstGeom prst="rect">
            <a:avLst/>
          </a:prstGeom>
          <a:solidFill>
            <a:schemeClr val="bg1"/>
          </a:solidFill>
        </p:spPr>
      </p:pic>
      <p:pic>
        <p:nvPicPr>
          <p:cNvPr id="12" name="Picture 11" descr="A butterfly on a flower&#10;&#10;AI-generated content may be incorrect.">
            <a:extLst>
              <a:ext uri="{FF2B5EF4-FFF2-40B4-BE49-F238E27FC236}">
                <a16:creationId xmlns:a16="http://schemas.microsoft.com/office/drawing/2014/main" id="{CC084AA8-1251-9BD9-C049-C71E5D384283}"/>
              </a:ext>
            </a:extLst>
          </p:cNvPr>
          <p:cNvPicPr>
            <a:picLocks noChangeAspect="1"/>
          </p:cNvPicPr>
          <p:nvPr/>
        </p:nvPicPr>
        <p:blipFill>
          <a:blip r:embed="rId7"/>
          <a:stretch>
            <a:fillRect/>
          </a:stretch>
        </p:blipFill>
        <p:spPr>
          <a:xfrm>
            <a:off x="6234832" y="3559380"/>
            <a:ext cx="5495969" cy="3091482"/>
          </a:xfrm>
          <a:prstGeom prst="rect">
            <a:avLst/>
          </a:prstGeom>
        </p:spPr>
      </p:pic>
      <p:sp>
        <p:nvSpPr>
          <p:cNvPr id="13" name="TextBox 12">
            <a:extLst>
              <a:ext uri="{FF2B5EF4-FFF2-40B4-BE49-F238E27FC236}">
                <a16:creationId xmlns:a16="http://schemas.microsoft.com/office/drawing/2014/main" id="{967A7758-AEA3-8C63-1B4E-D81D88C3FC14}"/>
              </a:ext>
            </a:extLst>
          </p:cNvPr>
          <p:cNvSpPr txBox="1"/>
          <p:nvPr/>
        </p:nvSpPr>
        <p:spPr>
          <a:xfrm>
            <a:off x="6809509" y="6181523"/>
            <a:ext cx="1370306" cy="253916"/>
          </a:xfrm>
          <a:prstGeom prst="rect">
            <a:avLst/>
          </a:prstGeom>
          <a:solidFill>
            <a:schemeClr val="bg1"/>
          </a:solidFill>
        </p:spPr>
        <p:txBody>
          <a:bodyPr wrap="square" rtlCol="0">
            <a:spAutoFit/>
          </a:bodyPr>
          <a:lstStyle/>
          <a:p>
            <a:r>
              <a:rPr lang="en-US" sz="1050" dirty="0"/>
              <a:t>Eastern Swallowtail</a:t>
            </a:r>
          </a:p>
        </p:txBody>
      </p:sp>
    </p:spTree>
    <p:extLst>
      <p:ext uri="{BB962C8B-B14F-4D97-AF65-F5344CB8AC3E}">
        <p14:creationId xmlns:p14="http://schemas.microsoft.com/office/powerpoint/2010/main" val="545470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bug&#10;&#10;AI-generated content may be incorrect.">
            <a:extLst>
              <a:ext uri="{FF2B5EF4-FFF2-40B4-BE49-F238E27FC236}">
                <a16:creationId xmlns:a16="http://schemas.microsoft.com/office/drawing/2014/main" id="{1F0655AC-6A91-6542-87A1-107682605F27}"/>
              </a:ext>
            </a:extLst>
          </p:cNvPr>
          <p:cNvPicPr>
            <a:picLocks noChangeAspect="1"/>
          </p:cNvPicPr>
          <p:nvPr/>
        </p:nvPicPr>
        <p:blipFill rotWithShape="1">
          <a:blip r:embed="rId3"/>
          <a:srcRect l="14852" r="45092" b="-2"/>
          <a:stretch>
            <a:fillRect/>
          </a:stretch>
        </p:blipFill>
        <p:spPr>
          <a:xfrm rot="5400000">
            <a:off x="1643760" y="-1000293"/>
            <a:ext cx="3030842" cy="5674894"/>
          </a:xfrm>
          <a:prstGeom prst="rect">
            <a:avLst/>
          </a:prstGeom>
        </p:spPr>
      </p:pic>
      <p:pic>
        <p:nvPicPr>
          <p:cNvPr id="8" name="Picture 7" descr="A bug on a flower&#10;&#10;AI-generated content may be incorrect.">
            <a:extLst>
              <a:ext uri="{FF2B5EF4-FFF2-40B4-BE49-F238E27FC236}">
                <a16:creationId xmlns:a16="http://schemas.microsoft.com/office/drawing/2014/main" id="{C0DFA406-4221-3F9C-6F30-41B225AF6A67}"/>
              </a:ext>
            </a:extLst>
          </p:cNvPr>
          <p:cNvPicPr>
            <a:picLocks noChangeAspect="1"/>
          </p:cNvPicPr>
          <p:nvPr/>
        </p:nvPicPr>
        <p:blipFill>
          <a:blip r:embed="rId4"/>
          <a:srcRect l="17674" r="28100" b="-1"/>
          <a:stretch>
            <a:fillRect/>
          </a:stretch>
        </p:blipFill>
        <p:spPr>
          <a:xfrm>
            <a:off x="321735" y="3524289"/>
            <a:ext cx="2676579" cy="2776517"/>
          </a:xfrm>
          <a:prstGeom prst="rect">
            <a:avLst/>
          </a:prstGeom>
        </p:spPr>
      </p:pic>
      <p:pic>
        <p:nvPicPr>
          <p:cNvPr id="11" name="Picture 10" descr="A close up of a dragonfly&#10;&#10;AI-generated content may be incorrect.">
            <a:extLst>
              <a:ext uri="{FF2B5EF4-FFF2-40B4-BE49-F238E27FC236}">
                <a16:creationId xmlns:a16="http://schemas.microsoft.com/office/drawing/2014/main" id="{F6A9875A-0EBC-8273-95FF-8CDBC5BE8A46}"/>
              </a:ext>
            </a:extLst>
          </p:cNvPr>
          <p:cNvPicPr>
            <a:picLocks noChangeAspect="1"/>
          </p:cNvPicPr>
          <p:nvPr/>
        </p:nvPicPr>
        <p:blipFill>
          <a:blip r:embed="rId5"/>
          <a:srcRect l="17286" r="25432"/>
          <a:stretch>
            <a:fillRect/>
          </a:stretch>
        </p:blipFill>
        <p:spPr>
          <a:xfrm>
            <a:off x="3159553" y="3514855"/>
            <a:ext cx="2837076" cy="2785951"/>
          </a:xfrm>
          <a:prstGeom prst="rect">
            <a:avLst/>
          </a:prstGeom>
        </p:spPr>
      </p:pic>
      <p:pic>
        <p:nvPicPr>
          <p:cNvPr id="6" name="Picture 5" descr="A close-up of a leaf&#10;&#10;AI-generated content may be incorrect.">
            <a:extLst>
              <a:ext uri="{FF2B5EF4-FFF2-40B4-BE49-F238E27FC236}">
                <a16:creationId xmlns:a16="http://schemas.microsoft.com/office/drawing/2014/main" id="{759ED3D1-EED7-D849-965C-71261CC45DC7}"/>
              </a:ext>
            </a:extLst>
          </p:cNvPr>
          <p:cNvPicPr>
            <a:picLocks noChangeAspect="1"/>
          </p:cNvPicPr>
          <p:nvPr/>
        </p:nvPicPr>
        <p:blipFill rotWithShape="1">
          <a:blip r:embed="rId6"/>
          <a:srcRect l="26116" r="2699" b="-1"/>
          <a:stretch>
            <a:fillRect/>
          </a:stretch>
        </p:blipFill>
        <p:spPr>
          <a:xfrm>
            <a:off x="6256105" y="263440"/>
            <a:ext cx="5674892" cy="5979074"/>
          </a:xfrm>
          <a:prstGeom prst="rect">
            <a:avLst/>
          </a:prstGeom>
        </p:spPr>
      </p:pic>
      <p:sp>
        <p:nvSpPr>
          <p:cNvPr id="12" name="TextBox 11">
            <a:extLst>
              <a:ext uri="{FF2B5EF4-FFF2-40B4-BE49-F238E27FC236}">
                <a16:creationId xmlns:a16="http://schemas.microsoft.com/office/drawing/2014/main" id="{66AD6607-C9F1-7E51-BF35-0462C647FC31}"/>
              </a:ext>
            </a:extLst>
          </p:cNvPr>
          <p:cNvSpPr txBox="1"/>
          <p:nvPr/>
        </p:nvSpPr>
        <p:spPr>
          <a:xfrm>
            <a:off x="5000625" y="542925"/>
            <a:ext cx="2200275" cy="461665"/>
          </a:xfrm>
          <a:prstGeom prst="rect">
            <a:avLst/>
          </a:prstGeom>
          <a:solidFill>
            <a:schemeClr val="bg1"/>
          </a:solidFill>
          <a:ln>
            <a:solidFill>
              <a:schemeClr val="bg1"/>
            </a:solidFill>
          </a:ln>
        </p:spPr>
        <p:txBody>
          <a:bodyPr wrap="square" rtlCol="0">
            <a:spAutoFit/>
          </a:bodyPr>
          <a:lstStyle/>
          <a:p>
            <a:r>
              <a:rPr lang="en-US" sz="2400" dirty="0"/>
              <a:t>Other Insects</a:t>
            </a:r>
          </a:p>
        </p:txBody>
      </p:sp>
      <p:pic>
        <p:nvPicPr>
          <p:cNvPr id="13" name="Picture 12">
            <a:extLst>
              <a:ext uri="{FF2B5EF4-FFF2-40B4-BE49-F238E27FC236}">
                <a16:creationId xmlns:a16="http://schemas.microsoft.com/office/drawing/2014/main" id="{6DF00B90-28A0-6A75-5AD5-EE4B5DF064FA}"/>
              </a:ext>
            </a:extLst>
          </p:cNvPr>
          <p:cNvPicPr>
            <a:picLocks noChangeAspect="1"/>
          </p:cNvPicPr>
          <p:nvPr/>
        </p:nvPicPr>
        <p:blipFill>
          <a:blip r:embed="rId7"/>
          <a:srcRect/>
          <a:stretch/>
        </p:blipFill>
        <p:spPr>
          <a:xfrm>
            <a:off x="10043531" y="6242514"/>
            <a:ext cx="1737754" cy="381310"/>
          </a:xfrm>
          <a:prstGeom prst="rect">
            <a:avLst/>
          </a:prstGeom>
          <a:solidFill>
            <a:schemeClr val="bg1"/>
          </a:solidFill>
          <a:ln>
            <a:solidFill>
              <a:schemeClr val="bg1"/>
            </a:solidFill>
          </a:ln>
        </p:spPr>
      </p:pic>
    </p:spTree>
    <p:extLst>
      <p:ext uri="{BB962C8B-B14F-4D97-AF65-F5344CB8AC3E}">
        <p14:creationId xmlns:p14="http://schemas.microsoft.com/office/powerpoint/2010/main" val="2532630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008E71-409B-384B-8579-3B79E1C789F1}"/>
              </a:ext>
            </a:extLst>
          </p:cNvPr>
          <p:cNvSpPr txBox="1"/>
          <p:nvPr/>
        </p:nvSpPr>
        <p:spPr>
          <a:xfrm>
            <a:off x="788802" y="1335035"/>
            <a:ext cx="4559425" cy="3979585"/>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endParaRPr lang="en-US" sz="3200" dirty="0"/>
          </a:p>
          <a:p>
            <a:pPr>
              <a:lnSpc>
                <a:spcPct val="90000"/>
              </a:lnSpc>
              <a:spcAft>
                <a:spcPts val="600"/>
              </a:spcAft>
            </a:pPr>
            <a:r>
              <a:rPr lang="en-US" sz="3200" b="1" dirty="0"/>
              <a:t>Question #4:</a:t>
            </a:r>
          </a:p>
          <a:p>
            <a:pPr indent="-228600">
              <a:lnSpc>
                <a:spcPct val="90000"/>
              </a:lnSpc>
              <a:spcAft>
                <a:spcPts val="600"/>
              </a:spcAft>
              <a:buFont typeface="Arial" panose="020B0604020202020204" pitchFamily="34" charset="0"/>
              <a:buChar char="•"/>
            </a:pPr>
            <a:endParaRPr lang="en-US" sz="3200" dirty="0"/>
          </a:p>
          <a:p>
            <a:pPr>
              <a:lnSpc>
                <a:spcPct val="90000"/>
              </a:lnSpc>
              <a:spcAft>
                <a:spcPts val="600"/>
              </a:spcAft>
            </a:pPr>
            <a:r>
              <a:rPr lang="en-US" sz="3200" dirty="0"/>
              <a:t>How would you count this insect during the Census?</a:t>
            </a:r>
          </a:p>
          <a:p>
            <a:pPr indent="-228600">
              <a:lnSpc>
                <a:spcPct val="90000"/>
              </a:lnSpc>
              <a:spcAft>
                <a:spcPts val="600"/>
              </a:spcAft>
              <a:buFont typeface="Arial" panose="020B0604020202020204" pitchFamily="34" charset="0"/>
              <a:buChar char="•"/>
            </a:pPr>
            <a:endParaRPr lang="en-US" sz="3200" dirty="0"/>
          </a:p>
          <a:p>
            <a:pPr indent="-228600">
              <a:lnSpc>
                <a:spcPct val="90000"/>
              </a:lnSpc>
              <a:spcAft>
                <a:spcPts val="600"/>
              </a:spcAft>
              <a:buFont typeface="Arial" panose="020B0604020202020204" pitchFamily="34" charset="0"/>
              <a:buChar char="•"/>
            </a:pPr>
            <a:r>
              <a:rPr lang="en-US" sz="3200" dirty="0"/>
              <a:t>Carpenter Bee</a:t>
            </a:r>
          </a:p>
          <a:p>
            <a:pPr indent="-228600">
              <a:lnSpc>
                <a:spcPct val="90000"/>
              </a:lnSpc>
              <a:spcAft>
                <a:spcPts val="600"/>
              </a:spcAft>
              <a:buFont typeface="Arial" panose="020B0604020202020204" pitchFamily="34" charset="0"/>
              <a:buChar char="•"/>
            </a:pPr>
            <a:r>
              <a:rPr lang="en-US" sz="3200" dirty="0"/>
              <a:t>Bumble Bee</a:t>
            </a:r>
          </a:p>
          <a:p>
            <a:pPr indent="-228600">
              <a:lnSpc>
                <a:spcPct val="90000"/>
              </a:lnSpc>
              <a:spcAft>
                <a:spcPts val="600"/>
              </a:spcAft>
              <a:buFont typeface="Arial" panose="020B0604020202020204" pitchFamily="34" charset="0"/>
              <a:buChar char="•"/>
            </a:pPr>
            <a:r>
              <a:rPr lang="en-US" sz="3200" dirty="0"/>
              <a:t>Honey Bee</a:t>
            </a:r>
          </a:p>
          <a:p>
            <a:pPr indent="-228600">
              <a:lnSpc>
                <a:spcPct val="90000"/>
              </a:lnSpc>
              <a:spcAft>
                <a:spcPts val="600"/>
              </a:spcAft>
              <a:buFont typeface="Arial" panose="020B0604020202020204" pitchFamily="34" charset="0"/>
              <a:buChar char="•"/>
            </a:pPr>
            <a:r>
              <a:rPr lang="en-US" sz="3200" dirty="0"/>
              <a:t>Small Bee</a:t>
            </a:r>
          </a:p>
          <a:p>
            <a:pPr indent="-228600">
              <a:lnSpc>
                <a:spcPct val="90000"/>
              </a:lnSpc>
              <a:spcAft>
                <a:spcPts val="600"/>
              </a:spcAft>
              <a:buFont typeface="Arial" panose="020B0604020202020204" pitchFamily="34" charset="0"/>
              <a:buChar char="•"/>
            </a:pPr>
            <a:r>
              <a:rPr lang="en-US" sz="3200" dirty="0"/>
              <a:t>Wasp</a:t>
            </a:r>
          </a:p>
          <a:p>
            <a:pPr indent="-228600">
              <a:lnSpc>
                <a:spcPct val="90000"/>
              </a:lnSpc>
              <a:spcAft>
                <a:spcPts val="600"/>
              </a:spcAft>
              <a:buFont typeface="Arial" panose="020B0604020202020204" pitchFamily="34" charset="0"/>
              <a:buChar char="•"/>
            </a:pPr>
            <a:r>
              <a:rPr lang="en-US" sz="3200" dirty="0"/>
              <a:t>Fly</a:t>
            </a:r>
          </a:p>
          <a:p>
            <a:pPr indent="-228600">
              <a:lnSpc>
                <a:spcPct val="90000"/>
              </a:lnSpc>
              <a:spcAft>
                <a:spcPts val="600"/>
              </a:spcAft>
              <a:buFont typeface="Arial" panose="020B0604020202020204" pitchFamily="34" charset="0"/>
              <a:buChar char="•"/>
            </a:pPr>
            <a:r>
              <a:rPr lang="en-US" sz="3200" dirty="0"/>
              <a:t>Butterfly/Moth</a:t>
            </a:r>
          </a:p>
          <a:p>
            <a:pPr indent="-228600">
              <a:lnSpc>
                <a:spcPct val="90000"/>
              </a:lnSpc>
              <a:spcAft>
                <a:spcPts val="600"/>
              </a:spcAft>
              <a:buFont typeface="Arial" panose="020B0604020202020204" pitchFamily="34" charset="0"/>
              <a:buChar char="•"/>
            </a:pPr>
            <a:r>
              <a:rPr lang="en-US" sz="3200" dirty="0"/>
              <a:t>Other Insect</a:t>
            </a:r>
          </a:p>
        </p:txBody>
      </p:sp>
      <p:pic>
        <p:nvPicPr>
          <p:cNvPr id="3" name="Picture 2" descr="A close up of a flower&#10;&#10;Description automatically generated">
            <a:extLst>
              <a:ext uri="{FF2B5EF4-FFF2-40B4-BE49-F238E27FC236}">
                <a16:creationId xmlns:a16="http://schemas.microsoft.com/office/drawing/2014/main" id="{42C55EF3-D652-2645-AF01-546F68317C9C}"/>
              </a:ext>
            </a:extLst>
          </p:cNvPr>
          <p:cNvPicPr>
            <a:picLocks noChangeAspect="1"/>
          </p:cNvPicPr>
          <p:nvPr/>
        </p:nvPicPr>
        <p:blipFill rotWithShape="1">
          <a:blip r:embed="rId3"/>
          <a:srcRect t="3062" r="4" b="4"/>
          <a:stretch/>
        </p:blipFill>
        <p:spPr>
          <a:xfrm>
            <a:off x="5977788" y="799352"/>
            <a:ext cx="5425410" cy="5259296"/>
          </a:xfrm>
          <a:prstGeom prst="rect">
            <a:avLst/>
          </a:prstGeom>
          <a:ln>
            <a:solidFill>
              <a:schemeClr val="tx1"/>
            </a:solidFill>
          </a:ln>
        </p:spPr>
      </p:pic>
      <p:pic>
        <p:nvPicPr>
          <p:cNvPr id="2" name="Picture 1">
            <a:extLst>
              <a:ext uri="{FF2B5EF4-FFF2-40B4-BE49-F238E27FC236}">
                <a16:creationId xmlns:a16="http://schemas.microsoft.com/office/drawing/2014/main" id="{8826B60F-5320-C1D8-7351-E7FA3D5B3533}"/>
              </a:ext>
            </a:extLst>
          </p:cNvPr>
          <p:cNvPicPr>
            <a:picLocks noChangeAspect="1"/>
          </p:cNvPicPr>
          <p:nvPr/>
        </p:nvPicPr>
        <p:blipFill>
          <a:blip r:embed="rId4"/>
          <a:srcRect/>
          <a:stretch/>
        </p:blipFill>
        <p:spPr>
          <a:xfrm>
            <a:off x="9824625" y="6284636"/>
            <a:ext cx="1737754" cy="381310"/>
          </a:xfrm>
          <a:prstGeom prst="rect">
            <a:avLst/>
          </a:prstGeom>
        </p:spPr>
      </p:pic>
    </p:spTree>
    <p:extLst>
      <p:ext uri="{BB962C8B-B14F-4D97-AF65-F5344CB8AC3E}">
        <p14:creationId xmlns:p14="http://schemas.microsoft.com/office/powerpoint/2010/main" val="270644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F6481D3C-A6E0-FA4B-A8AA-D6E85E7ADF9F}"/>
              </a:ext>
            </a:extLst>
          </p:cNvPr>
          <p:cNvPicPr>
            <a:picLocks noChangeAspect="1"/>
          </p:cNvPicPr>
          <p:nvPr/>
        </p:nvPicPr>
        <p:blipFill rotWithShape="1">
          <a:blip r:embed="rId3"/>
          <a:srcRect l="15513" r="22376"/>
          <a:stretch>
            <a:fillRect/>
          </a:stretch>
        </p:blipFill>
        <p:spPr>
          <a:xfrm>
            <a:off x="-9886" y="10"/>
            <a:ext cx="7572605" cy="6857990"/>
          </a:xfrm>
          <a:prstGeom prst="rect">
            <a:avLst/>
          </a:prstGeom>
          <a:ln>
            <a:solidFill>
              <a:schemeClr val="tx1"/>
            </a:solidFill>
          </a:ln>
        </p:spPr>
      </p:pic>
      <p:cxnSp>
        <p:nvCxnSpPr>
          <p:cNvPr id="10" name="Straight Connector 9">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55D0EA4-EB36-6042-A894-A1B6F223C4EE}"/>
              </a:ext>
            </a:extLst>
          </p:cNvPr>
          <p:cNvSpPr txBox="1"/>
          <p:nvPr/>
        </p:nvSpPr>
        <p:spPr>
          <a:xfrm>
            <a:off x="8037653" y="367324"/>
            <a:ext cx="3434180" cy="3599019"/>
          </a:xfrm>
          <a:prstGeom prst="rect">
            <a:avLst/>
          </a:prstGeom>
        </p:spPr>
        <p:txBody>
          <a:bodyPr vert="horz" lIns="91440" tIns="45720" rIns="91440" bIns="45720" rtlCol="0">
            <a:noAutofit/>
          </a:bodyPr>
          <a:lstStyle/>
          <a:p>
            <a:pPr>
              <a:lnSpc>
                <a:spcPct val="90000"/>
              </a:lnSpc>
              <a:spcAft>
                <a:spcPts val="600"/>
              </a:spcAft>
            </a:pPr>
            <a:r>
              <a:rPr lang="en-US" sz="2800" b="1" dirty="0"/>
              <a:t>Question #5</a:t>
            </a:r>
          </a:p>
          <a:p>
            <a:pPr indent="-228600">
              <a:lnSpc>
                <a:spcPct val="90000"/>
              </a:lnSpc>
              <a:spcAft>
                <a:spcPts val="600"/>
              </a:spcAft>
              <a:buFont typeface="Arial" panose="020B0604020202020204" pitchFamily="34" charset="0"/>
              <a:buChar char="•"/>
            </a:pPr>
            <a:endParaRPr lang="en-US" sz="2800" dirty="0"/>
          </a:p>
          <a:p>
            <a:pPr>
              <a:lnSpc>
                <a:spcPct val="90000"/>
              </a:lnSpc>
              <a:spcAft>
                <a:spcPts val="600"/>
              </a:spcAft>
            </a:pPr>
            <a:r>
              <a:rPr lang="en-US" sz="2800" dirty="0"/>
              <a:t>How would you count this insect during the Census?</a:t>
            </a:r>
          </a:p>
          <a:p>
            <a:pPr indent="-228600">
              <a:lnSpc>
                <a:spcPct val="90000"/>
              </a:lnSpc>
              <a:spcAft>
                <a:spcPts val="600"/>
              </a:spcAft>
              <a:buFont typeface="Arial" panose="020B0604020202020204" pitchFamily="34" charset="0"/>
              <a:buChar char="•"/>
            </a:pPr>
            <a:endParaRPr lang="en-US" sz="2800" dirty="0"/>
          </a:p>
          <a:p>
            <a:pPr indent="-228600">
              <a:lnSpc>
                <a:spcPct val="90000"/>
              </a:lnSpc>
              <a:spcAft>
                <a:spcPts val="600"/>
              </a:spcAft>
              <a:buFont typeface="Arial" panose="020B0604020202020204" pitchFamily="34" charset="0"/>
              <a:buChar char="•"/>
            </a:pPr>
            <a:r>
              <a:rPr lang="en-US" sz="2800" dirty="0"/>
              <a:t>Carpenter Bee</a:t>
            </a:r>
          </a:p>
          <a:p>
            <a:pPr indent="-228600">
              <a:lnSpc>
                <a:spcPct val="90000"/>
              </a:lnSpc>
              <a:spcAft>
                <a:spcPts val="600"/>
              </a:spcAft>
              <a:buFont typeface="Arial" panose="020B0604020202020204" pitchFamily="34" charset="0"/>
              <a:buChar char="•"/>
            </a:pPr>
            <a:r>
              <a:rPr lang="en-US" sz="2800" dirty="0"/>
              <a:t>Bumble Bee</a:t>
            </a:r>
          </a:p>
          <a:p>
            <a:pPr indent="-228600">
              <a:lnSpc>
                <a:spcPct val="90000"/>
              </a:lnSpc>
              <a:spcAft>
                <a:spcPts val="600"/>
              </a:spcAft>
              <a:buFont typeface="Arial" panose="020B0604020202020204" pitchFamily="34" charset="0"/>
              <a:buChar char="•"/>
            </a:pPr>
            <a:r>
              <a:rPr lang="en-US" sz="2800" dirty="0"/>
              <a:t>Honey Bee</a:t>
            </a:r>
          </a:p>
          <a:p>
            <a:pPr indent="-228600">
              <a:lnSpc>
                <a:spcPct val="90000"/>
              </a:lnSpc>
              <a:spcAft>
                <a:spcPts val="600"/>
              </a:spcAft>
              <a:buFont typeface="Arial" panose="020B0604020202020204" pitchFamily="34" charset="0"/>
              <a:buChar char="•"/>
            </a:pPr>
            <a:r>
              <a:rPr lang="en-US" sz="2800" dirty="0"/>
              <a:t>Small Bee</a:t>
            </a:r>
          </a:p>
          <a:p>
            <a:pPr indent="-228600">
              <a:lnSpc>
                <a:spcPct val="90000"/>
              </a:lnSpc>
              <a:spcAft>
                <a:spcPts val="600"/>
              </a:spcAft>
              <a:buFont typeface="Arial" panose="020B0604020202020204" pitchFamily="34" charset="0"/>
              <a:buChar char="•"/>
            </a:pPr>
            <a:r>
              <a:rPr lang="en-US" sz="2800" dirty="0"/>
              <a:t>Wasp</a:t>
            </a:r>
          </a:p>
          <a:p>
            <a:pPr indent="-228600">
              <a:lnSpc>
                <a:spcPct val="90000"/>
              </a:lnSpc>
              <a:spcAft>
                <a:spcPts val="600"/>
              </a:spcAft>
              <a:buFont typeface="Arial" panose="020B0604020202020204" pitchFamily="34" charset="0"/>
              <a:buChar char="•"/>
            </a:pPr>
            <a:r>
              <a:rPr lang="en-US" sz="2800" dirty="0"/>
              <a:t>Fly</a:t>
            </a:r>
          </a:p>
          <a:p>
            <a:pPr indent="-228600">
              <a:lnSpc>
                <a:spcPct val="90000"/>
              </a:lnSpc>
              <a:spcAft>
                <a:spcPts val="600"/>
              </a:spcAft>
              <a:buFont typeface="Arial" panose="020B0604020202020204" pitchFamily="34" charset="0"/>
              <a:buChar char="•"/>
            </a:pPr>
            <a:r>
              <a:rPr lang="en-US" sz="2800" dirty="0"/>
              <a:t>Butterfly/Moth</a:t>
            </a:r>
          </a:p>
          <a:p>
            <a:pPr indent="-228600">
              <a:lnSpc>
                <a:spcPct val="90000"/>
              </a:lnSpc>
              <a:spcAft>
                <a:spcPts val="600"/>
              </a:spcAft>
              <a:buFont typeface="Arial" panose="020B0604020202020204" pitchFamily="34" charset="0"/>
              <a:buChar char="•"/>
            </a:pPr>
            <a:r>
              <a:rPr lang="en-US" sz="2800" dirty="0"/>
              <a:t>Other Insect</a:t>
            </a:r>
          </a:p>
        </p:txBody>
      </p:sp>
      <p:pic>
        <p:nvPicPr>
          <p:cNvPr id="2" name="Picture 1">
            <a:extLst>
              <a:ext uri="{FF2B5EF4-FFF2-40B4-BE49-F238E27FC236}">
                <a16:creationId xmlns:a16="http://schemas.microsoft.com/office/drawing/2014/main" id="{A3DD699A-66F6-14F0-23FA-1C8FDCD10741}"/>
              </a:ext>
            </a:extLst>
          </p:cNvPr>
          <p:cNvPicPr>
            <a:picLocks noChangeAspect="1"/>
          </p:cNvPicPr>
          <p:nvPr/>
        </p:nvPicPr>
        <p:blipFill>
          <a:blip r:embed="rId4"/>
          <a:srcRect/>
          <a:stretch/>
        </p:blipFill>
        <p:spPr>
          <a:xfrm>
            <a:off x="10333911" y="6300021"/>
            <a:ext cx="1737754" cy="381310"/>
          </a:xfrm>
          <a:prstGeom prst="rect">
            <a:avLst/>
          </a:prstGeom>
        </p:spPr>
      </p:pic>
    </p:spTree>
    <p:extLst>
      <p:ext uri="{BB962C8B-B14F-4D97-AF65-F5344CB8AC3E}">
        <p14:creationId xmlns:p14="http://schemas.microsoft.com/office/powerpoint/2010/main" val="3057248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731C055B-AA2D-174B-9187-311869C526C6}"/>
              </a:ext>
            </a:extLst>
          </p:cNvPr>
          <p:cNvPicPr>
            <a:picLocks noChangeAspect="1"/>
          </p:cNvPicPr>
          <p:nvPr/>
        </p:nvPicPr>
        <p:blipFill rotWithShape="1">
          <a:blip r:embed="rId3"/>
          <a:srcRect t="12254" r="1" b="6991"/>
          <a:stretch/>
        </p:blipFill>
        <p:spPr>
          <a:xfrm>
            <a:off x="624138" y="208854"/>
            <a:ext cx="6023835" cy="6005677"/>
          </a:xfrm>
          <a:prstGeom prst="rect">
            <a:avLst/>
          </a:prstGeom>
          <a:ln>
            <a:solidFill>
              <a:schemeClr val="tx1"/>
            </a:solidFill>
          </a:ln>
        </p:spPr>
      </p:pic>
      <p:sp>
        <p:nvSpPr>
          <p:cNvPr id="6" name="TextBox 5">
            <a:extLst>
              <a:ext uri="{FF2B5EF4-FFF2-40B4-BE49-F238E27FC236}">
                <a16:creationId xmlns:a16="http://schemas.microsoft.com/office/drawing/2014/main" id="{A1E4A14E-9203-514B-A70B-F99D083A46F5}"/>
              </a:ext>
            </a:extLst>
          </p:cNvPr>
          <p:cNvSpPr txBox="1"/>
          <p:nvPr/>
        </p:nvSpPr>
        <p:spPr>
          <a:xfrm>
            <a:off x="7083707" y="208854"/>
            <a:ext cx="4919240" cy="3844800"/>
          </a:xfrm>
          <a:prstGeom prst="rect">
            <a:avLst/>
          </a:prstGeom>
        </p:spPr>
        <p:txBody>
          <a:bodyPr vert="horz" lIns="91440" tIns="45720" rIns="91440" bIns="45720" rtlCol="0">
            <a:noAutofit/>
          </a:bodyPr>
          <a:lstStyle/>
          <a:p>
            <a:pPr>
              <a:lnSpc>
                <a:spcPct val="90000"/>
              </a:lnSpc>
              <a:spcAft>
                <a:spcPts val="600"/>
              </a:spcAft>
            </a:pPr>
            <a:r>
              <a:rPr lang="en-US" sz="2800" b="1" dirty="0">
                <a:solidFill>
                  <a:schemeClr val="tx1">
                    <a:alpha val="60000"/>
                  </a:schemeClr>
                </a:solidFill>
              </a:rPr>
              <a:t>Question #6</a:t>
            </a:r>
          </a:p>
          <a:p>
            <a:pPr indent="-228600">
              <a:lnSpc>
                <a:spcPct val="90000"/>
              </a:lnSpc>
              <a:spcAft>
                <a:spcPts val="600"/>
              </a:spcAft>
              <a:buFont typeface="Arial" panose="020B0604020202020204" pitchFamily="34" charset="0"/>
              <a:buChar char="•"/>
            </a:pPr>
            <a:endParaRPr lang="en-US" sz="2800" dirty="0">
              <a:solidFill>
                <a:schemeClr val="tx1">
                  <a:alpha val="60000"/>
                </a:schemeClr>
              </a:solidFill>
            </a:endParaRPr>
          </a:p>
          <a:p>
            <a:pPr>
              <a:lnSpc>
                <a:spcPct val="90000"/>
              </a:lnSpc>
              <a:spcAft>
                <a:spcPts val="600"/>
              </a:spcAft>
            </a:pPr>
            <a:r>
              <a:rPr lang="en-US" sz="2800" dirty="0">
                <a:solidFill>
                  <a:schemeClr val="tx1">
                    <a:alpha val="60000"/>
                  </a:schemeClr>
                </a:solidFill>
              </a:rPr>
              <a:t>How would you count this insect during the Census?</a:t>
            </a:r>
          </a:p>
          <a:p>
            <a:pPr>
              <a:lnSpc>
                <a:spcPct val="90000"/>
              </a:lnSpc>
              <a:spcAft>
                <a:spcPts val="600"/>
              </a:spcAft>
            </a:pPr>
            <a:endParaRPr lang="en-US" sz="2800" dirty="0">
              <a:solidFill>
                <a:schemeClr val="tx1">
                  <a:alpha val="60000"/>
                </a:schemeClr>
              </a:solidFill>
            </a:endParaRPr>
          </a:p>
          <a:p>
            <a:pPr indent="-228600">
              <a:lnSpc>
                <a:spcPct val="90000"/>
              </a:lnSpc>
              <a:spcAft>
                <a:spcPts val="600"/>
              </a:spcAft>
              <a:buFont typeface="Arial" panose="020B0604020202020204" pitchFamily="34" charset="0"/>
              <a:buChar char="•"/>
            </a:pPr>
            <a:r>
              <a:rPr lang="en-US" sz="2800" dirty="0">
                <a:solidFill>
                  <a:schemeClr val="tx1">
                    <a:alpha val="60000"/>
                  </a:schemeClr>
                </a:solidFill>
              </a:rPr>
              <a:t>Carpenter Bee</a:t>
            </a:r>
          </a:p>
          <a:p>
            <a:pPr indent="-228600">
              <a:lnSpc>
                <a:spcPct val="90000"/>
              </a:lnSpc>
              <a:spcAft>
                <a:spcPts val="600"/>
              </a:spcAft>
              <a:buFont typeface="Arial" panose="020B0604020202020204" pitchFamily="34" charset="0"/>
              <a:buChar char="•"/>
            </a:pPr>
            <a:r>
              <a:rPr lang="en-US" sz="2800" dirty="0">
                <a:solidFill>
                  <a:schemeClr val="tx1">
                    <a:alpha val="60000"/>
                  </a:schemeClr>
                </a:solidFill>
              </a:rPr>
              <a:t>Bumble Bee</a:t>
            </a:r>
          </a:p>
          <a:p>
            <a:pPr indent="-228600">
              <a:lnSpc>
                <a:spcPct val="90000"/>
              </a:lnSpc>
              <a:spcAft>
                <a:spcPts val="600"/>
              </a:spcAft>
              <a:buFont typeface="Arial" panose="020B0604020202020204" pitchFamily="34" charset="0"/>
              <a:buChar char="•"/>
            </a:pPr>
            <a:r>
              <a:rPr lang="en-US" sz="2800" dirty="0">
                <a:solidFill>
                  <a:schemeClr val="tx1">
                    <a:alpha val="60000"/>
                  </a:schemeClr>
                </a:solidFill>
              </a:rPr>
              <a:t>Honey Bee</a:t>
            </a:r>
          </a:p>
          <a:p>
            <a:pPr indent="-228600">
              <a:lnSpc>
                <a:spcPct val="90000"/>
              </a:lnSpc>
              <a:spcAft>
                <a:spcPts val="600"/>
              </a:spcAft>
              <a:buFont typeface="Arial" panose="020B0604020202020204" pitchFamily="34" charset="0"/>
              <a:buChar char="•"/>
            </a:pPr>
            <a:r>
              <a:rPr lang="en-US" sz="2800" dirty="0">
                <a:solidFill>
                  <a:schemeClr val="tx1">
                    <a:alpha val="60000"/>
                  </a:schemeClr>
                </a:solidFill>
              </a:rPr>
              <a:t>Small Bee</a:t>
            </a:r>
          </a:p>
          <a:p>
            <a:pPr indent="-228600">
              <a:lnSpc>
                <a:spcPct val="90000"/>
              </a:lnSpc>
              <a:spcAft>
                <a:spcPts val="600"/>
              </a:spcAft>
              <a:buFont typeface="Arial" panose="020B0604020202020204" pitchFamily="34" charset="0"/>
              <a:buChar char="•"/>
            </a:pPr>
            <a:r>
              <a:rPr lang="en-US" sz="2800" dirty="0">
                <a:solidFill>
                  <a:schemeClr val="tx1">
                    <a:alpha val="60000"/>
                  </a:schemeClr>
                </a:solidFill>
              </a:rPr>
              <a:t>Wasp</a:t>
            </a:r>
          </a:p>
          <a:p>
            <a:pPr indent="-228600">
              <a:lnSpc>
                <a:spcPct val="90000"/>
              </a:lnSpc>
              <a:spcAft>
                <a:spcPts val="600"/>
              </a:spcAft>
              <a:buFont typeface="Arial" panose="020B0604020202020204" pitchFamily="34" charset="0"/>
              <a:buChar char="•"/>
            </a:pPr>
            <a:r>
              <a:rPr lang="en-US" sz="2800" dirty="0">
                <a:solidFill>
                  <a:schemeClr val="tx1">
                    <a:alpha val="60000"/>
                  </a:schemeClr>
                </a:solidFill>
              </a:rPr>
              <a:t>Fly</a:t>
            </a:r>
          </a:p>
          <a:p>
            <a:pPr indent="-228600">
              <a:lnSpc>
                <a:spcPct val="90000"/>
              </a:lnSpc>
              <a:spcAft>
                <a:spcPts val="600"/>
              </a:spcAft>
              <a:buFont typeface="Arial" panose="020B0604020202020204" pitchFamily="34" charset="0"/>
              <a:buChar char="•"/>
            </a:pPr>
            <a:r>
              <a:rPr lang="en-US" sz="2800" dirty="0">
                <a:solidFill>
                  <a:schemeClr val="tx1">
                    <a:alpha val="60000"/>
                  </a:schemeClr>
                </a:solidFill>
              </a:rPr>
              <a:t>Butterfly/Moth</a:t>
            </a:r>
          </a:p>
          <a:p>
            <a:pPr indent="-228600">
              <a:lnSpc>
                <a:spcPct val="90000"/>
              </a:lnSpc>
              <a:spcAft>
                <a:spcPts val="600"/>
              </a:spcAft>
              <a:buFont typeface="Arial" panose="020B0604020202020204" pitchFamily="34" charset="0"/>
              <a:buChar char="•"/>
            </a:pPr>
            <a:r>
              <a:rPr lang="en-US" sz="2800" dirty="0">
                <a:solidFill>
                  <a:schemeClr val="tx1">
                    <a:alpha val="60000"/>
                  </a:schemeClr>
                </a:solidFill>
              </a:rPr>
              <a:t>Other Insect</a:t>
            </a:r>
          </a:p>
        </p:txBody>
      </p:sp>
      <p:pic>
        <p:nvPicPr>
          <p:cNvPr id="2" name="Picture 1">
            <a:extLst>
              <a:ext uri="{FF2B5EF4-FFF2-40B4-BE49-F238E27FC236}">
                <a16:creationId xmlns:a16="http://schemas.microsoft.com/office/drawing/2014/main" id="{C2021782-EF35-D694-0380-AA4811D98442}"/>
              </a:ext>
            </a:extLst>
          </p:cNvPr>
          <p:cNvPicPr>
            <a:picLocks noChangeAspect="1"/>
          </p:cNvPicPr>
          <p:nvPr/>
        </p:nvPicPr>
        <p:blipFill>
          <a:blip r:embed="rId4"/>
          <a:srcRect/>
          <a:stretch/>
        </p:blipFill>
        <p:spPr>
          <a:xfrm>
            <a:off x="9830108" y="6023876"/>
            <a:ext cx="1737754" cy="381310"/>
          </a:xfrm>
          <a:prstGeom prst="rect">
            <a:avLst/>
          </a:prstGeom>
        </p:spPr>
      </p:pic>
    </p:spTree>
    <p:extLst>
      <p:ext uri="{BB962C8B-B14F-4D97-AF65-F5344CB8AC3E}">
        <p14:creationId xmlns:p14="http://schemas.microsoft.com/office/powerpoint/2010/main" val="1138824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9B1A4-7E92-C185-F6F9-F9E500ACFC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B499C4B-D633-6886-0A97-561454F8E336}"/>
              </a:ext>
            </a:extLst>
          </p:cNvPr>
          <p:cNvPicPr>
            <a:picLocks noChangeAspect="1"/>
          </p:cNvPicPr>
          <p:nvPr/>
        </p:nvPicPr>
        <p:blipFill>
          <a:blip r:embed="rId2"/>
          <a:srcRect/>
          <a:stretch/>
        </p:blipFill>
        <p:spPr>
          <a:xfrm>
            <a:off x="487155" y="350595"/>
            <a:ext cx="10306614" cy="2835276"/>
          </a:xfrm>
          <a:prstGeom prst="rect">
            <a:avLst/>
          </a:prstGeom>
          <a:solidFill>
            <a:schemeClr val="bg1"/>
          </a:solidFill>
        </p:spPr>
      </p:pic>
      <p:sp>
        <p:nvSpPr>
          <p:cNvPr id="4" name="TextBox 3">
            <a:extLst>
              <a:ext uri="{FF2B5EF4-FFF2-40B4-BE49-F238E27FC236}">
                <a16:creationId xmlns:a16="http://schemas.microsoft.com/office/drawing/2014/main" id="{CB8385DC-2344-1B79-26C8-CBADDB4D5CB4}"/>
              </a:ext>
            </a:extLst>
          </p:cNvPr>
          <p:cNvSpPr txBox="1"/>
          <p:nvPr/>
        </p:nvSpPr>
        <p:spPr>
          <a:xfrm>
            <a:off x="4500850" y="5896638"/>
            <a:ext cx="2026509" cy="369332"/>
          </a:xfrm>
          <a:prstGeom prst="rect">
            <a:avLst/>
          </a:prstGeom>
          <a:noFill/>
        </p:spPr>
        <p:txBody>
          <a:bodyPr wrap="square" rtlCol="0">
            <a:spAutoFit/>
          </a:bodyPr>
          <a:lstStyle/>
          <a:p>
            <a:r>
              <a:rPr lang="en-US" dirty="0">
                <a:hlinkClick r:id="rId3"/>
              </a:rPr>
              <a:t>https://</a:t>
            </a:r>
            <a:r>
              <a:rPr lang="en-US" dirty="0" err="1">
                <a:hlinkClick r:id="rId3"/>
              </a:rPr>
              <a:t>GSePC.org</a:t>
            </a:r>
            <a:endParaRPr lang="en-US" dirty="0"/>
          </a:p>
        </p:txBody>
      </p:sp>
      <p:pic>
        <p:nvPicPr>
          <p:cNvPr id="2" name="Picture 1">
            <a:extLst>
              <a:ext uri="{FF2B5EF4-FFF2-40B4-BE49-F238E27FC236}">
                <a16:creationId xmlns:a16="http://schemas.microsoft.com/office/drawing/2014/main" id="{F882EF42-6132-01B7-149B-C336F404D756}"/>
              </a:ext>
            </a:extLst>
          </p:cNvPr>
          <p:cNvPicPr>
            <a:picLocks noChangeAspect="1"/>
          </p:cNvPicPr>
          <p:nvPr/>
        </p:nvPicPr>
        <p:blipFill>
          <a:blip r:embed="rId4"/>
          <a:srcRect/>
          <a:stretch/>
        </p:blipFill>
        <p:spPr>
          <a:xfrm>
            <a:off x="10033331" y="6126095"/>
            <a:ext cx="1737754" cy="381310"/>
          </a:xfrm>
          <a:prstGeom prst="rect">
            <a:avLst/>
          </a:prstGeom>
          <a:solidFill>
            <a:schemeClr val="bg1"/>
          </a:solidFill>
        </p:spPr>
      </p:pic>
      <p:pic>
        <p:nvPicPr>
          <p:cNvPr id="6" name="Picture 5" descr="A qr code with a white background&#10;&#10;AI-generated content may be incorrect.">
            <a:extLst>
              <a:ext uri="{FF2B5EF4-FFF2-40B4-BE49-F238E27FC236}">
                <a16:creationId xmlns:a16="http://schemas.microsoft.com/office/drawing/2014/main" id="{809E7DF7-70C2-375A-3116-E157354471ED}"/>
              </a:ext>
            </a:extLst>
          </p:cNvPr>
          <p:cNvPicPr>
            <a:picLocks noChangeAspect="1"/>
          </p:cNvPicPr>
          <p:nvPr/>
        </p:nvPicPr>
        <p:blipFill>
          <a:blip r:embed="rId5"/>
          <a:stretch>
            <a:fillRect/>
          </a:stretch>
        </p:blipFill>
        <p:spPr>
          <a:xfrm>
            <a:off x="4436859" y="3429000"/>
            <a:ext cx="2093359" cy="2224509"/>
          </a:xfrm>
          <a:prstGeom prst="rect">
            <a:avLst/>
          </a:prstGeom>
        </p:spPr>
      </p:pic>
    </p:spTree>
    <p:extLst>
      <p:ext uri="{BB962C8B-B14F-4D97-AF65-F5344CB8AC3E}">
        <p14:creationId xmlns:p14="http://schemas.microsoft.com/office/powerpoint/2010/main" val="143758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13815-8486-C893-A4EA-26823607322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D42146B-4FD0-0E5B-6C5F-59346975AA97}"/>
              </a:ext>
            </a:extLst>
          </p:cNvPr>
          <p:cNvSpPr txBox="1"/>
          <p:nvPr/>
        </p:nvSpPr>
        <p:spPr>
          <a:xfrm>
            <a:off x="2659717" y="269050"/>
            <a:ext cx="6215342" cy="954107"/>
          </a:xfrm>
          <a:prstGeom prst="rect">
            <a:avLst/>
          </a:prstGeom>
          <a:noFill/>
        </p:spPr>
        <p:txBody>
          <a:bodyPr wrap="square" rtlCol="0">
            <a:spAutoFit/>
          </a:bodyPr>
          <a:lstStyle/>
          <a:p>
            <a:pPr algn="ctr"/>
            <a:r>
              <a:rPr lang="en-US" sz="2800" b="1" dirty="0"/>
              <a:t>Counting in the</a:t>
            </a:r>
          </a:p>
          <a:p>
            <a:pPr algn="ctr"/>
            <a:r>
              <a:rPr lang="en-US" sz="2800" b="1" dirty="0"/>
              <a:t>Great Southeast Pollinator Census</a:t>
            </a:r>
          </a:p>
        </p:txBody>
      </p:sp>
      <p:sp>
        <p:nvSpPr>
          <p:cNvPr id="7" name="TextBox 6">
            <a:extLst>
              <a:ext uri="{FF2B5EF4-FFF2-40B4-BE49-F238E27FC236}">
                <a16:creationId xmlns:a16="http://schemas.microsoft.com/office/drawing/2014/main" id="{6E0FEE1E-F95E-91E3-4343-FFC9F782E9D2}"/>
              </a:ext>
            </a:extLst>
          </p:cNvPr>
          <p:cNvSpPr txBox="1"/>
          <p:nvPr/>
        </p:nvSpPr>
        <p:spPr>
          <a:xfrm>
            <a:off x="179283" y="5584158"/>
            <a:ext cx="3867784" cy="1261884"/>
          </a:xfrm>
          <a:prstGeom prst="rect">
            <a:avLst/>
          </a:prstGeom>
          <a:noFill/>
        </p:spPr>
        <p:txBody>
          <a:bodyPr wrap="square" rtlCol="0">
            <a:spAutoFit/>
          </a:bodyPr>
          <a:lstStyle/>
          <a:p>
            <a:r>
              <a:rPr lang="en-US" sz="2000" dirty="0"/>
              <a:t>Becky Griffin</a:t>
            </a:r>
          </a:p>
          <a:p>
            <a:r>
              <a:rPr lang="en-US" sz="2000" dirty="0">
                <a:hlinkClick r:id="rId2"/>
              </a:rPr>
              <a:t>beckygri@uga.edu</a:t>
            </a:r>
            <a:endParaRPr lang="en-US" sz="2000" dirty="0"/>
          </a:p>
          <a:p>
            <a:r>
              <a:rPr lang="en-US" dirty="0"/>
              <a:t>National Coordinator for </a:t>
            </a:r>
          </a:p>
          <a:p>
            <a:r>
              <a:rPr lang="en-US" dirty="0"/>
              <a:t>The Great Southeast Pollinator Census</a:t>
            </a:r>
          </a:p>
        </p:txBody>
      </p:sp>
      <p:pic>
        <p:nvPicPr>
          <p:cNvPr id="9" name="Picture 8">
            <a:extLst>
              <a:ext uri="{FF2B5EF4-FFF2-40B4-BE49-F238E27FC236}">
                <a16:creationId xmlns:a16="http://schemas.microsoft.com/office/drawing/2014/main" id="{D72C49DB-80B2-9631-FBC0-41F9F8A67038}"/>
              </a:ext>
            </a:extLst>
          </p:cNvPr>
          <p:cNvPicPr>
            <a:picLocks noChangeAspect="1"/>
          </p:cNvPicPr>
          <p:nvPr/>
        </p:nvPicPr>
        <p:blipFill>
          <a:blip r:embed="rId3"/>
          <a:srcRect/>
          <a:stretch/>
        </p:blipFill>
        <p:spPr>
          <a:xfrm>
            <a:off x="4532417" y="5926430"/>
            <a:ext cx="3698666" cy="811587"/>
          </a:xfrm>
          <a:prstGeom prst="rect">
            <a:avLst/>
          </a:prstGeom>
        </p:spPr>
      </p:pic>
      <p:cxnSp>
        <p:nvCxnSpPr>
          <p:cNvPr id="14" name="Straight Connector 13">
            <a:extLst>
              <a:ext uri="{FF2B5EF4-FFF2-40B4-BE49-F238E27FC236}">
                <a16:creationId xmlns:a16="http://schemas.microsoft.com/office/drawing/2014/main" id="{114284A5-BAAA-8F5E-EB0A-F548061E56E3}"/>
              </a:ext>
            </a:extLst>
          </p:cNvPr>
          <p:cNvCxnSpPr/>
          <p:nvPr/>
        </p:nvCxnSpPr>
        <p:spPr>
          <a:xfrm>
            <a:off x="4127500" y="5870600"/>
            <a:ext cx="0" cy="7477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17EA7F4-FB62-8A06-025C-E9085528012B}"/>
              </a:ext>
            </a:extLst>
          </p:cNvPr>
          <p:cNvCxnSpPr/>
          <p:nvPr/>
        </p:nvCxnSpPr>
        <p:spPr>
          <a:xfrm>
            <a:off x="8636000" y="5841250"/>
            <a:ext cx="0" cy="7477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0E7EEB0-E104-D1E4-72A3-2E3137F2BA3C}"/>
              </a:ext>
            </a:extLst>
          </p:cNvPr>
          <p:cNvPicPr>
            <a:picLocks noChangeAspect="1"/>
          </p:cNvPicPr>
          <p:nvPr/>
        </p:nvPicPr>
        <p:blipFill>
          <a:blip r:embed="rId4"/>
          <a:srcRect/>
          <a:stretch/>
        </p:blipFill>
        <p:spPr>
          <a:xfrm>
            <a:off x="9040918" y="5856036"/>
            <a:ext cx="2869689" cy="789431"/>
          </a:xfrm>
          <a:prstGeom prst="rect">
            <a:avLst/>
          </a:prstGeom>
        </p:spPr>
      </p:pic>
      <p:pic>
        <p:nvPicPr>
          <p:cNvPr id="4" name="Picture 3" descr="A group of flowers on a black background&#10;&#10;AI-generated content may be incorrect.">
            <a:extLst>
              <a:ext uri="{FF2B5EF4-FFF2-40B4-BE49-F238E27FC236}">
                <a16:creationId xmlns:a16="http://schemas.microsoft.com/office/drawing/2014/main" id="{3D1F7F1C-820D-F21A-C5ED-7F498B94FEDC}"/>
              </a:ext>
            </a:extLst>
          </p:cNvPr>
          <p:cNvPicPr>
            <a:picLocks noChangeAspect="1"/>
          </p:cNvPicPr>
          <p:nvPr/>
        </p:nvPicPr>
        <p:blipFill>
          <a:blip r:embed="rId5"/>
          <a:stretch>
            <a:fillRect/>
          </a:stretch>
        </p:blipFill>
        <p:spPr>
          <a:xfrm>
            <a:off x="4127500" y="1477143"/>
            <a:ext cx="3590800" cy="4049775"/>
          </a:xfrm>
          <a:prstGeom prst="rect">
            <a:avLst/>
          </a:prstGeom>
        </p:spPr>
      </p:pic>
      <p:pic>
        <p:nvPicPr>
          <p:cNvPr id="10" name="Picture 9" descr="A blue and white bug&#10;&#10;AI-generated content may be incorrect.">
            <a:extLst>
              <a:ext uri="{FF2B5EF4-FFF2-40B4-BE49-F238E27FC236}">
                <a16:creationId xmlns:a16="http://schemas.microsoft.com/office/drawing/2014/main" id="{A218C9F4-B12F-FAF5-9614-B9FCD0129F8C}"/>
              </a:ext>
            </a:extLst>
          </p:cNvPr>
          <p:cNvPicPr>
            <a:picLocks noChangeAspect="1"/>
          </p:cNvPicPr>
          <p:nvPr/>
        </p:nvPicPr>
        <p:blipFill>
          <a:blip r:embed="rId6"/>
          <a:stretch>
            <a:fillRect/>
          </a:stretch>
        </p:blipFill>
        <p:spPr>
          <a:xfrm rot="1901271">
            <a:off x="1735736" y="3841863"/>
            <a:ext cx="1847962" cy="1097735"/>
          </a:xfrm>
          <a:prstGeom prst="rect">
            <a:avLst/>
          </a:prstGeom>
        </p:spPr>
      </p:pic>
      <p:pic>
        <p:nvPicPr>
          <p:cNvPr id="13" name="Picture 12" descr="A cartoon of a fly&#10;&#10;AI-generated content may be incorrect.">
            <a:extLst>
              <a:ext uri="{FF2B5EF4-FFF2-40B4-BE49-F238E27FC236}">
                <a16:creationId xmlns:a16="http://schemas.microsoft.com/office/drawing/2014/main" id="{997C03DC-A2A3-2B4F-EA0D-9CC8E96B0556}"/>
              </a:ext>
            </a:extLst>
          </p:cNvPr>
          <p:cNvPicPr>
            <a:picLocks noChangeAspect="1"/>
          </p:cNvPicPr>
          <p:nvPr/>
        </p:nvPicPr>
        <p:blipFill>
          <a:blip r:embed="rId7"/>
          <a:stretch>
            <a:fillRect/>
          </a:stretch>
        </p:blipFill>
        <p:spPr>
          <a:xfrm rot="18775753">
            <a:off x="6541458" y="1327911"/>
            <a:ext cx="772866" cy="772866"/>
          </a:xfrm>
          <a:prstGeom prst="rect">
            <a:avLst/>
          </a:prstGeom>
        </p:spPr>
      </p:pic>
      <p:pic>
        <p:nvPicPr>
          <p:cNvPr id="17" name="Picture 16" descr="A black and yellow bee with wings&#10;&#10;AI-generated content may be incorrect.">
            <a:extLst>
              <a:ext uri="{FF2B5EF4-FFF2-40B4-BE49-F238E27FC236}">
                <a16:creationId xmlns:a16="http://schemas.microsoft.com/office/drawing/2014/main" id="{4708D244-E37A-3AB9-F5C1-C561CA411E9F}"/>
              </a:ext>
            </a:extLst>
          </p:cNvPr>
          <p:cNvPicPr>
            <a:picLocks noChangeAspect="1"/>
          </p:cNvPicPr>
          <p:nvPr/>
        </p:nvPicPr>
        <p:blipFill>
          <a:blip r:embed="rId8"/>
          <a:stretch>
            <a:fillRect/>
          </a:stretch>
        </p:blipFill>
        <p:spPr>
          <a:xfrm rot="14310635">
            <a:off x="9808989" y="87160"/>
            <a:ext cx="1370216" cy="1370216"/>
          </a:xfrm>
          <a:prstGeom prst="rect">
            <a:avLst/>
          </a:prstGeom>
        </p:spPr>
      </p:pic>
      <p:pic>
        <p:nvPicPr>
          <p:cNvPr id="19" name="Picture 18" descr="A green and black bee&#10;&#10;AI-generated content may be incorrect.">
            <a:extLst>
              <a:ext uri="{FF2B5EF4-FFF2-40B4-BE49-F238E27FC236}">
                <a16:creationId xmlns:a16="http://schemas.microsoft.com/office/drawing/2014/main" id="{8E8C63E2-B9E2-C52C-0012-A37376765D4E}"/>
              </a:ext>
            </a:extLst>
          </p:cNvPr>
          <p:cNvPicPr>
            <a:picLocks noChangeAspect="1"/>
          </p:cNvPicPr>
          <p:nvPr/>
        </p:nvPicPr>
        <p:blipFill>
          <a:blip r:embed="rId9"/>
          <a:stretch>
            <a:fillRect/>
          </a:stretch>
        </p:blipFill>
        <p:spPr>
          <a:xfrm rot="16200000" flipV="1">
            <a:off x="244962" y="4733952"/>
            <a:ext cx="1041620" cy="1041620"/>
          </a:xfrm>
          <a:prstGeom prst="rect">
            <a:avLst/>
          </a:prstGeom>
        </p:spPr>
      </p:pic>
      <p:pic>
        <p:nvPicPr>
          <p:cNvPr id="20" name="Picture 19" descr="A black and yellow bee with wings&#10;&#10;AI-generated content may be incorrect.">
            <a:extLst>
              <a:ext uri="{FF2B5EF4-FFF2-40B4-BE49-F238E27FC236}">
                <a16:creationId xmlns:a16="http://schemas.microsoft.com/office/drawing/2014/main" id="{C1A37E4B-20CC-127E-093B-5299AB3A8410}"/>
              </a:ext>
            </a:extLst>
          </p:cNvPr>
          <p:cNvPicPr>
            <a:picLocks noChangeAspect="1"/>
          </p:cNvPicPr>
          <p:nvPr/>
        </p:nvPicPr>
        <p:blipFill>
          <a:blip r:embed="rId8"/>
          <a:stretch>
            <a:fillRect/>
          </a:stretch>
        </p:blipFill>
        <p:spPr>
          <a:xfrm rot="14310635">
            <a:off x="10314959" y="1628495"/>
            <a:ext cx="1370216" cy="1370216"/>
          </a:xfrm>
          <a:prstGeom prst="rect">
            <a:avLst/>
          </a:prstGeom>
        </p:spPr>
      </p:pic>
      <p:pic>
        <p:nvPicPr>
          <p:cNvPr id="22" name="Picture 21" descr="A yellow butterfly with black wings&#10;&#10;AI-generated content may be incorrect.">
            <a:extLst>
              <a:ext uri="{FF2B5EF4-FFF2-40B4-BE49-F238E27FC236}">
                <a16:creationId xmlns:a16="http://schemas.microsoft.com/office/drawing/2014/main" id="{A3BDE581-D326-312C-816E-6851537D98EB}"/>
              </a:ext>
            </a:extLst>
          </p:cNvPr>
          <p:cNvPicPr>
            <a:picLocks noChangeAspect="1"/>
          </p:cNvPicPr>
          <p:nvPr/>
        </p:nvPicPr>
        <p:blipFill>
          <a:blip r:embed="rId10"/>
          <a:stretch>
            <a:fillRect/>
          </a:stretch>
        </p:blipFill>
        <p:spPr>
          <a:xfrm rot="19660318">
            <a:off x="7960187" y="3502030"/>
            <a:ext cx="1591833" cy="1591833"/>
          </a:xfrm>
          <a:prstGeom prst="rect">
            <a:avLst/>
          </a:prstGeom>
        </p:spPr>
      </p:pic>
      <p:pic>
        <p:nvPicPr>
          <p:cNvPr id="24" name="Picture 23" descr="A purple butterfly with wings&#10;&#10;AI-generated content may be incorrect.">
            <a:extLst>
              <a:ext uri="{FF2B5EF4-FFF2-40B4-BE49-F238E27FC236}">
                <a16:creationId xmlns:a16="http://schemas.microsoft.com/office/drawing/2014/main" id="{E2AD2236-4F18-67EB-EAD3-D8459ED5B710}"/>
              </a:ext>
            </a:extLst>
          </p:cNvPr>
          <p:cNvPicPr>
            <a:picLocks noChangeAspect="1"/>
          </p:cNvPicPr>
          <p:nvPr/>
        </p:nvPicPr>
        <p:blipFill>
          <a:blip r:embed="rId11"/>
          <a:stretch>
            <a:fillRect/>
          </a:stretch>
        </p:blipFill>
        <p:spPr>
          <a:xfrm rot="8091893">
            <a:off x="153856" y="749817"/>
            <a:ext cx="2075927" cy="2075927"/>
          </a:xfrm>
          <a:prstGeom prst="rect">
            <a:avLst/>
          </a:prstGeom>
        </p:spPr>
      </p:pic>
    </p:spTree>
    <p:extLst>
      <p:ext uri="{BB962C8B-B14F-4D97-AF65-F5344CB8AC3E}">
        <p14:creationId xmlns:p14="http://schemas.microsoft.com/office/powerpoint/2010/main" val="1838433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red shirt&#10;&#10;Description automatically generated">
            <a:extLst>
              <a:ext uri="{FF2B5EF4-FFF2-40B4-BE49-F238E27FC236}">
                <a16:creationId xmlns:a16="http://schemas.microsoft.com/office/drawing/2014/main" id="{5E5563D4-D4D5-F2A6-3E5F-249B31425D09}"/>
              </a:ext>
            </a:extLst>
          </p:cNvPr>
          <p:cNvPicPr>
            <a:picLocks noChangeAspect="1"/>
          </p:cNvPicPr>
          <p:nvPr/>
        </p:nvPicPr>
        <p:blipFill rotWithShape="1">
          <a:blip r:embed="rId2"/>
          <a:srcRect/>
          <a:stretch/>
        </p:blipFill>
        <p:spPr>
          <a:xfrm>
            <a:off x="0" y="10"/>
            <a:ext cx="12191980" cy="6857990"/>
          </a:xfrm>
          <a:prstGeom prst="rect">
            <a:avLst/>
          </a:prstGeom>
        </p:spPr>
      </p:pic>
      <p:pic>
        <p:nvPicPr>
          <p:cNvPr id="2" name="Picture 1">
            <a:extLst>
              <a:ext uri="{FF2B5EF4-FFF2-40B4-BE49-F238E27FC236}">
                <a16:creationId xmlns:a16="http://schemas.microsoft.com/office/drawing/2014/main" id="{7195A15A-C839-5FF6-B9B7-E2140CD86EFA}"/>
              </a:ext>
            </a:extLst>
          </p:cNvPr>
          <p:cNvPicPr>
            <a:picLocks noChangeAspect="1"/>
          </p:cNvPicPr>
          <p:nvPr/>
        </p:nvPicPr>
        <p:blipFill>
          <a:blip r:embed="rId3"/>
          <a:srcRect/>
          <a:stretch/>
        </p:blipFill>
        <p:spPr>
          <a:xfrm>
            <a:off x="10033331" y="6126095"/>
            <a:ext cx="1737754" cy="381310"/>
          </a:xfrm>
          <a:prstGeom prst="rect">
            <a:avLst/>
          </a:prstGeom>
          <a:solidFill>
            <a:schemeClr val="bg1"/>
          </a:solidFill>
        </p:spPr>
      </p:pic>
      <p:pic>
        <p:nvPicPr>
          <p:cNvPr id="7" name="Picture 6" descr="A person in a red shirt&#10;&#10;Description automatically generated">
            <a:extLst>
              <a:ext uri="{FF2B5EF4-FFF2-40B4-BE49-F238E27FC236}">
                <a16:creationId xmlns:a16="http://schemas.microsoft.com/office/drawing/2014/main" id="{09B173BD-1EBC-AB0E-E102-078DF12F6D68}"/>
              </a:ext>
            </a:extLst>
          </p:cNvPr>
          <p:cNvPicPr>
            <a:picLocks noChangeAspect="1"/>
          </p:cNvPicPr>
          <p:nvPr/>
        </p:nvPicPr>
        <p:blipFill rotWithShape="1">
          <a:blip r:embed="rId2"/>
          <a:srcRect/>
          <a:stretch/>
        </p:blipFill>
        <p:spPr>
          <a:xfrm>
            <a:off x="420915" y="10"/>
            <a:ext cx="12191980" cy="6857990"/>
          </a:xfrm>
          <a:prstGeom prst="rect">
            <a:avLst/>
          </a:prstGeom>
        </p:spPr>
      </p:pic>
      <p:sp>
        <p:nvSpPr>
          <p:cNvPr id="8" name="TextBox 7">
            <a:extLst>
              <a:ext uri="{FF2B5EF4-FFF2-40B4-BE49-F238E27FC236}">
                <a16:creationId xmlns:a16="http://schemas.microsoft.com/office/drawing/2014/main" id="{D0786104-55C3-EA7B-35E5-5E66F1D75391}"/>
              </a:ext>
            </a:extLst>
          </p:cNvPr>
          <p:cNvSpPr txBox="1"/>
          <p:nvPr/>
        </p:nvSpPr>
        <p:spPr>
          <a:xfrm>
            <a:off x="7987173" y="412316"/>
            <a:ext cx="4092315" cy="2308324"/>
          </a:xfrm>
          <a:prstGeom prst="rect">
            <a:avLst/>
          </a:prstGeom>
          <a:solidFill>
            <a:schemeClr val="bg1"/>
          </a:solidFill>
        </p:spPr>
        <p:txBody>
          <a:bodyPr wrap="square" rtlCol="0">
            <a:spAutoFit/>
          </a:bodyPr>
          <a:lstStyle/>
          <a:p>
            <a:r>
              <a:rPr lang="en-US" sz="2400" dirty="0"/>
              <a:t>Participants find a favorite pollinator plant.  They count and identify the insects that land on that plant for 15 minutes.  They upload the counts to the project website. </a:t>
            </a:r>
          </a:p>
        </p:txBody>
      </p:sp>
      <p:pic>
        <p:nvPicPr>
          <p:cNvPr id="5" name="Picture 4">
            <a:extLst>
              <a:ext uri="{FF2B5EF4-FFF2-40B4-BE49-F238E27FC236}">
                <a16:creationId xmlns:a16="http://schemas.microsoft.com/office/drawing/2014/main" id="{A81B4827-78DA-B1C1-AED1-8C9CA8C568A1}"/>
              </a:ext>
            </a:extLst>
          </p:cNvPr>
          <p:cNvPicPr>
            <a:picLocks noChangeAspect="1"/>
          </p:cNvPicPr>
          <p:nvPr/>
        </p:nvPicPr>
        <p:blipFill>
          <a:blip r:embed="rId3"/>
          <a:srcRect/>
          <a:stretch/>
        </p:blipFill>
        <p:spPr>
          <a:xfrm>
            <a:off x="10185731" y="6278495"/>
            <a:ext cx="1737754" cy="381310"/>
          </a:xfrm>
          <a:prstGeom prst="rect">
            <a:avLst/>
          </a:prstGeom>
          <a:solidFill>
            <a:schemeClr val="bg1"/>
          </a:solidFill>
        </p:spPr>
      </p:pic>
    </p:spTree>
    <p:extLst>
      <p:ext uri="{BB962C8B-B14F-4D97-AF65-F5344CB8AC3E}">
        <p14:creationId xmlns:p14="http://schemas.microsoft.com/office/powerpoint/2010/main" val="2689826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50C2B4-ED5C-3D75-CA79-CA9ECF7C09AE}"/>
              </a:ext>
            </a:extLst>
          </p:cNvPr>
          <p:cNvPicPr>
            <a:picLocks noChangeAspect="1"/>
          </p:cNvPicPr>
          <p:nvPr/>
        </p:nvPicPr>
        <p:blipFill>
          <a:blip r:embed="rId2"/>
          <a:srcRect/>
          <a:stretch/>
        </p:blipFill>
        <p:spPr>
          <a:xfrm>
            <a:off x="487155" y="350595"/>
            <a:ext cx="10306614" cy="2835276"/>
          </a:xfrm>
          <a:prstGeom prst="rect">
            <a:avLst/>
          </a:prstGeom>
          <a:solidFill>
            <a:schemeClr val="bg1"/>
          </a:solidFill>
        </p:spPr>
      </p:pic>
      <p:sp>
        <p:nvSpPr>
          <p:cNvPr id="4" name="TextBox 3">
            <a:extLst>
              <a:ext uri="{FF2B5EF4-FFF2-40B4-BE49-F238E27FC236}">
                <a16:creationId xmlns:a16="http://schemas.microsoft.com/office/drawing/2014/main" id="{5C31C765-0AE9-F967-A2A4-A1512E90806F}"/>
              </a:ext>
            </a:extLst>
          </p:cNvPr>
          <p:cNvSpPr txBox="1"/>
          <p:nvPr/>
        </p:nvSpPr>
        <p:spPr>
          <a:xfrm>
            <a:off x="4500850" y="5896638"/>
            <a:ext cx="2026509" cy="369332"/>
          </a:xfrm>
          <a:prstGeom prst="rect">
            <a:avLst/>
          </a:prstGeom>
          <a:noFill/>
        </p:spPr>
        <p:txBody>
          <a:bodyPr wrap="square" rtlCol="0">
            <a:spAutoFit/>
          </a:bodyPr>
          <a:lstStyle/>
          <a:p>
            <a:r>
              <a:rPr lang="en-US" dirty="0">
                <a:hlinkClick r:id="rId3"/>
              </a:rPr>
              <a:t>https://</a:t>
            </a:r>
            <a:r>
              <a:rPr lang="en-US" dirty="0" err="1">
                <a:hlinkClick r:id="rId3"/>
              </a:rPr>
              <a:t>GSePC.org</a:t>
            </a:r>
            <a:endParaRPr lang="en-US" dirty="0"/>
          </a:p>
        </p:txBody>
      </p:sp>
      <p:pic>
        <p:nvPicPr>
          <p:cNvPr id="2" name="Picture 1">
            <a:extLst>
              <a:ext uri="{FF2B5EF4-FFF2-40B4-BE49-F238E27FC236}">
                <a16:creationId xmlns:a16="http://schemas.microsoft.com/office/drawing/2014/main" id="{2F3B6B48-5028-3EAB-3E8B-1E29589813BA}"/>
              </a:ext>
            </a:extLst>
          </p:cNvPr>
          <p:cNvPicPr>
            <a:picLocks noChangeAspect="1"/>
          </p:cNvPicPr>
          <p:nvPr/>
        </p:nvPicPr>
        <p:blipFill>
          <a:blip r:embed="rId4"/>
          <a:srcRect/>
          <a:stretch/>
        </p:blipFill>
        <p:spPr>
          <a:xfrm>
            <a:off x="10033331" y="6126095"/>
            <a:ext cx="1737754" cy="381310"/>
          </a:xfrm>
          <a:prstGeom prst="rect">
            <a:avLst/>
          </a:prstGeom>
          <a:solidFill>
            <a:schemeClr val="bg1"/>
          </a:solidFill>
        </p:spPr>
      </p:pic>
      <p:pic>
        <p:nvPicPr>
          <p:cNvPr id="6" name="Picture 5" descr="A qr code with a white background&#10;&#10;AI-generated content may be incorrect.">
            <a:extLst>
              <a:ext uri="{FF2B5EF4-FFF2-40B4-BE49-F238E27FC236}">
                <a16:creationId xmlns:a16="http://schemas.microsoft.com/office/drawing/2014/main" id="{E3D59D56-0095-E196-5525-4A7715778D99}"/>
              </a:ext>
            </a:extLst>
          </p:cNvPr>
          <p:cNvPicPr>
            <a:picLocks noChangeAspect="1"/>
          </p:cNvPicPr>
          <p:nvPr/>
        </p:nvPicPr>
        <p:blipFill>
          <a:blip r:embed="rId5"/>
          <a:stretch>
            <a:fillRect/>
          </a:stretch>
        </p:blipFill>
        <p:spPr>
          <a:xfrm>
            <a:off x="4436859" y="3429000"/>
            <a:ext cx="2093359" cy="2224509"/>
          </a:xfrm>
          <a:prstGeom prst="rect">
            <a:avLst/>
          </a:prstGeom>
        </p:spPr>
      </p:pic>
    </p:spTree>
    <p:extLst>
      <p:ext uri="{BB962C8B-B14F-4D97-AF65-F5344CB8AC3E}">
        <p14:creationId xmlns:p14="http://schemas.microsoft.com/office/powerpoint/2010/main" val="2892177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7702A8-7ACC-1647-B6A8-9D4542C660A5}"/>
              </a:ext>
            </a:extLst>
          </p:cNvPr>
          <p:cNvPicPr/>
          <p:nvPr/>
        </p:nvPicPr>
        <p:blipFill rotWithShape="1">
          <a:blip r:embed="rId3">
            <a:extLst>
              <a:ext uri="{28A0092B-C50C-407E-A947-70E740481C1C}">
                <a14:useLocalDpi xmlns:a14="http://schemas.microsoft.com/office/drawing/2010/main" val="0"/>
              </a:ext>
            </a:extLst>
          </a:blip>
          <a:srcRect l="5022"/>
          <a:stretch/>
        </p:blipFill>
        <p:spPr>
          <a:xfrm>
            <a:off x="4461488" y="3295726"/>
            <a:ext cx="3475212" cy="3015580"/>
          </a:xfrm>
          <a:prstGeom prst="rect">
            <a:avLst/>
          </a:prstGeom>
          <a:ln>
            <a:solidFill>
              <a:schemeClr val="tx1"/>
            </a:solidFill>
          </a:ln>
        </p:spPr>
      </p:pic>
      <p:sp>
        <p:nvSpPr>
          <p:cNvPr id="3" name="TextBox 2">
            <a:extLst>
              <a:ext uri="{FF2B5EF4-FFF2-40B4-BE49-F238E27FC236}">
                <a16:creationId xmlns:a16="http://schemas.microsoft.com/office/drawing/2014/main" id="{944899B4-50F1-9949-BFDE-2AD869E1A366}"/>
              </a:ext>
            </a:extLst>
          </p:cNvPr>
          <p:cNvSpPr txBox="1"/>
          <p:nvPr/>
        </p:nvSpPr>
        <p:spPr>
          <a:xfrm>
            <a:off x="4210090" y="516514"/>
            <a:ext cx="4964294" cy="1011344"/>
          </a:xfrm>
          <a:prstGeom prst="rect">
            <a:avLst/>
          </a:prstGeom>
        </p:spPr>
        <p:txBody>
          <a:bodyPr vert="horz" lIns="91440" tIns="45720" rIns="91440" bIns="45720" rtlCol="0">
            <a:normAutofit/>
          </a:bodyPr>
          <a:lstStyle/>
          <a:p>
            <a:pPr>
              <a:lnSpc>
                <a:spcPct val="90000"/>
              </a:lnSpc>
              <a:spcBef>
                <a:spcPct val="0"/>
              </a:spcBef>
              <a:spcAft>
                <a:spcPts val="600"/>
              </a:spcAft>
            </a:pPr>
            <a:r>
              <a:rPr lang="en-US" sz="2800" dirty="0"/>
              <a:t>Eastern Carpenter Bee </a:t>
            </a:r>
          </a:p>
          <a:p>
            <a:pPr>
              <a:lnSpc>
                <a:spcPct val="90000"/>
              </a:lnSpc>
              <a:spcBef>
                <a:spcPct val="0"/>
              </a:spcBef>
              <a:spcAft>
                <a:spcPts val="600"/>
              </a:spcAft>
            </a:pPr>
            <a:r>
              <a:rPr lang="en-US" sz="2800" dirty="0"/>
              <a:t>(</a:t>
            </a:r>
            <a:r>
              <a:rPr lang="en-US" sz="2800" i="1" dirty="0"/>
              <a:t>Xylocopa virginica</a:t>
            </a:r>
            <a:r>
              <a:rPr lang="en-US" sz="2800" dirty="0"/>
              <a:t>)</a:t>
            </a:r>
          </a:p>
        </p:txBody>
      </p:sp>
      <p:pic>
        <p:nvPicPr>
          <p:cNvPr id="6" name="Picture 5" descr="A bee on a purple flower&#10;&#10;AI-generated content may be incorrect.">
            <a:extLst>
              <a:ext uri="{FF2B5EF4-FFF2-40B4-BE49-F238E27FC236}">
                <a16:creationId xmlns:a16="http://schemas.microsoft.com/office/drawing/2014/main" id="{2CC15AA7-5BB5-F931-E912-36B16D6A6835}"/>
              </a:ext>
            </a:extLst>
          </p:cNvPr>
          <p:cNvPicPr>
            <a:picLocks noChangeAspect="1"/>
          </p:cNvPicPr>
          <p:nvPr/>
        </p:nvPicPr>
        <p:blipFill>
          <a:blip r:embed="rId4"/>
          <a:stretch>
            <a:fillRect/>
          </a:stretch>
        </p:blipFill>
        <p:spPr>
          <a:xfrm>
            <a:off x="8337176" y="3299500"/>
            <a:ext cx="3854824" cy="3041986"/>
          </a:xfrm>
          <a:prstGeom prst="rect">
            <a:avLst/>
          </a:prstGeom>
          <a:ln>
            <a:solidFill>
              <a:schemeClr val="tx1"/>
            </a:solidFill>
          </a:ln>
        </p:spPr>
      </p:pic>
      <p:pic>
        <p:nvPicPr>
          <p:cNvPr id="9" name="Picture 8" descr="A bee on a flower&#10;&#10;AI-generated content may be incorrect.">
            <a:extLst>
              <a:ext uri="{FF2B5EF4-FFF2-40B4-BE49-F238E27FC236}">
                <a16:creationId xmlns:a16="http://schemas.microsoft.com/office/drawing/2014/main" id="{A0DF4BD9-7D74-EE4B-D987-0D47A0D031E0}"/>
              </a:ext>
            </a:extLst>
          </p:cNvPr>
          <p:cNvPicPr>
            <a:picLocks noChangeAspect="1"/>
          </p:cNvPicPr>
          <p:nvPr/>
        </p:nvPicPr>
        <p:blipFill>
          <a:blip r:embed="rId5"/>
          <a:stretch>
            <a:fillRect/>
          </a:stretch>
        </p:blipFill>
        <p:spPr>
          <a:xfrm>
            <a:off x="160872" y="516514"/>
            <a:ext cx="3739266" cy="2103337"/>
          </a:xfrm>
          <a:prstGeom prst="rect">
            <a:avLst/>
          </a:prstGeom>
          <a:ln>
            <a:solidFill>
              <a:schemeClr val="tx1"/>
            </a:solidFill>
          </a:ln>
        </p:spPr>
      </p:pic>
      <p:pic>
        <p:nvPicPr>
          <p:cNvPr id="13" name="Picture 12" descr="A bee flying over a white flower&#10;&#10;AI-generated content may be incorrect.">
            <a:extLst>
              <a:ext uri="{FF2B5EF4-FFF2-40B4-BE49-F238E27FC236}">
                <a16:creationId xmlns:a16="http://schemas.microsoft.com/office/drawing/2014/main" id="{42151B0B-24FB-4E19-5597-2F1E379DF09A}"/>
              </a:ext>
            </a:extLst>
          </p:cNvPr>
          <p:cNvPicPr>
            <a:picLocks noChangeAspect="1"/>
          </p:cNvPicPr>
          <p:nvPr/>
        </p:nvPicPr>
        <p:blipFill>
          <a:blip r:embed="rId6"/>
          <a:stretch>
            <a:fillRect/>
          </a:stretch>
        </p:blipFill>
        <p:spPr>
          <a:xfrm>
            <a:off x="-1" y="3295726"/>
            <a:ext cx="4061013" cy="3045760"/>
          </a:xfrm>
          <a:prstGeom prst="rect">
            <a:avLst/>
          </a:prstGeom>
          <a:ln>
            <a:solidFill>
              <a:schemeClr val="tx1"/>
            </a:solidFill>
          </a:ln>
        </p:spPr>
      </p:pic>
      <p:pic>
        <p:nvPicPr>
          <p:cNvPr id="15" name="Picture 14" descr="Close up of a bee&#10;&#10;AI-generated content may be incorrect.">
            <a:extLst>
              <a:ext uri="{FF2B5EF4-FFF2-40B4-BE49-F238E27FC236}">
                <a16:creationId xmlns:a16="http://schemas.microsoft.com/office/drawing/2014/main" id="{37ED4C40-3DDC-7BD7-08AC-A04916455D3E}"/>
              </a:ext>
            </a:extLst>
          </p:cNvPr>
          <p:cNvPicPr>
            <a:picLocks noChangeAspect="1"/>
          </p:cNvPicPr>
          <p:nvPr/>
        </p:nvPicPr>
        <p:blipFill>
          <a:blip r:embed="rId7"/>
          <a:stretch>
            <a:fillRect/>
          </a:stretch>
        </p:blipFill>
        <p:spPr>
          <a:xfrm>
            <a:off x="8213819" y="601884"/>
            <a:ext cx="3949769" cy="2221745"/>
          </a:xfrm>
          <a:prstGeom prst="rect">
            <a:avLst/>
          </a:prstGeom>
          <a:ln>
            <a:solidFill>
              <a:schemeClr val="tx1"/>
            </a:solidFill>
          </a:ln>
        </p:spPr>
      </p:pic>
      <p:pic>
        <p:nvPicPr>
          <p:cNvPr id="16" name="Picture 15">
            <a:extLst>
              <a:ext uri="{FF2B5EF4-FFF2-40B4-BE49-F238E27FC236}">
                <a16:creationId xmlns:a16="http://schemas.microsoft.com/office/drawing/2014/main" id="{BCF74B55-10AF-0B8F-FDED-6059FAFEB1EA}"/>
              </a:ext>
            </a:extLst>
          </p:cNvPr>
          <p:cNvPicPr>
            <a:picLocks noChangeAspect="1"/>
          </p:cNvPicPr>
          <p:nvPr/>
        </p:nvPicPr>
        <p:blipFill>
          <a:blip r:embed="rId8"/>
          <a:srcRect/>
          <a:stretch/>
        </p:blipFill>
        <p:spPr>
          <a:xfrm>
            <a:off x="10033331" y="6126095"/>
            <a:ext cx="1737754" cy="381310"/>
          </a:xfrm>
          <a:prstGeom prst="rect">
            <a:avLst/>
          </a:prstGeom>
          <a:solidFill>
            <a:schemeClr val="bg1"/>
          </a:solidFill>
        </p:spPr>
      </p:pic>
    </p:spTree>
    <p:extLst>
      <p:ext uri="{BB962C8B-B14F-4D97-AF65-F5344CB8AC3E}">
        <p14:creationId xmlns:p14="http://schemas.microsoft.com/office/powerpoint/2010/main" val="2622218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BC5500-1800-9F45-B6C1-3F210B4CBE6B}"/>
              </a:ext>
            </a:extLst>
          </p:cNvPr>
          <p:cNvPicPr>
            <a:picLocks noChangeAspect="1"/>
          </p:cNvPicPr>
          <p:nvPr/>
        </p:nvPicPr>
        <p:blipFill>
          <a:blip r:embed="rId3">
            <a:extLst>
              <a:ext uri="{28A0092B-C50C-407E-A947-70E740481C1C}">
                <a14:useLocalDpi xmlns:a14="http://schemas.microsoft.com/office/drawing/2010/main" val="0"/>
              </a:ext>
            </a:extLst>
          </a:blip>
          <a:srcRect r="151" b="2"/>
          <a:stretch/>
        </p:blipFill>
        <p:spPr>
          <a:xfrm rot="5400000">
            <a:off x="-853411" y="853410"/>
            <a:ext cx="6858000" cy="5151179"/>
          </a:xfrm>
          <a:prstGeom prst="rect">
            <a:avLst/>
          </a:prstGeom>
        </p:spPr>
      </p:pic>
      <p:sp>
        <p:nvSpPr>
          <p:cNvPr id="2" name="Text Box 5">
            <a:extLst>
              <a:ext uri="{FF2B5EF4-FFF2-40B4-BE49-F238E27FC236}">
                <a16:creationId xmlns:a16="http://schemas.microsoft.com/office/drawing/2014/main" id="{E2CE017D-DB1A-4F41-B1D9-BE586F117A20}"/>
              </a:ext>
            </a:extLst>
          </p:cNvPr>
          <p:cNvSpPr txBox="1"/>
          <p:nvPr/>
        </p:nvSpPr>
        <p:spPr>
          <a:xfrm>
            <a:off x="5971697" y="1366612"/>
            <a:ext cx="5444382" cy="3591207"/>
          </a:xfrm>
          <a:prstGeom prst="rect">
            <a:avLst/>
          </a:prstGeom>
        </p:spPr>
        <p:style>
          <a:lnRef idx="0">
            <a:schemeClr val="accent1"/>
          </a:lnRef>
          <a:fillRef idx="0">
            <a:schemeClr val="accent1"/>
          </a:fillRef>
          <a:effectRef idx="0">
            <a:schemeClr val="accent1"/>
          </a:effectRef>
          <a:fontRef idx="minor">
            <a:schemeClr val="dk1"/>
          </a:fontRef>
        </p:style>
        <p:txBody>
          <a:bodyPr rot="0" spcFirstLastPara="0" vert="horz" lIns="91440" tIns="45720" rIns="91440" bIns="45720" numCol="1" spcCol="0" rtlCol="0" fromWordArt="0" anchorCtr="0" forceAA="0" compatLnSpc="1">
            <a:prstTxWarp prst="textNoShape">
              <a:avLst/>
            </a:prstTxWarp>
            <a:normAutofit lnSpcReduction="10000"/>
          </a:bodyPr>
          <a:lstStyle/>
          <a:p>
            <a:pPr>
              <a:lnSpc>
                <a:spcPct val="90000"/>
              </a:lnSpc>
              <a:spcAft>
                <a:spcPts val="600"/>
              </a:spcAft>
            </a:pPr>
            <a:r>
              <a:rPr lang="en-US" sz="2800" b="1" dirty="0">
                <a:solidFill>
                  <a:schemeClr val="tx1"/>
                </a:solidFill>
              </a:rPr>
              <a:t>Carpenter Bees</a:t>
            </a:r>
            <a:endParaRPr lang="en-US" sz="2800" dirty="0">
              <a:solidFill>
                <a:schemeClr val="tx1"/>
              </a:solidFill>
            </a:endParaRPr>
          </a:p>
          <a:p>
            <a:pPr>
              <a:lnSpc>
                <a:spcPct val="90000"/>
              </a:lnSpc>
              <a:spcAft>
                <a:spcPts val="600"/>
              </a:spcAft>
            </a:pPr>
            <a:r>
              <a:rPr lang="en-US" sz="2800" b="1" dirty="0">
                <a:solidFill>
                  <a:schemeClr val="tx1"/>
                </a:solidFill>
              </a:rPr>
              <a:t>(16 – 22 mm)</a:t>
            </a:r>
          </a:p>
          <a:p>
            <a:pPr indent="-228600">
              <a:lnSpc>
                <a:spcPct val="90000"/>
              </a:lnSpc>
              <a:spcAft>
                <a:spcPts val="600"/>
              </a:spcAft>
              <a:buFont typeface="Arial" panose="020B0604020202020204" pitchFamily="34" charset="0"/>
              <a:buChar char="•"/>
            </a:pPr>
            <a:endParaRPr lang="en-US" sz="2000" dirty="0">
              <a:solidFill>
                <a:schemeClr val="tx1"/>
              </a:solidFill>
            </a:endParaRPr>
          </a:p>
          <a:p>
            <a:pPr marL="342900" indent="-228600">
              <a:lnSpc>
                <a:spcPct val="90000"/>
              </a:lnSpc>
              <a:spcAft>
                <a:spcPts val="600"/>
              </a:spcAft>
              <a:buFont typeface="Arial" panose="020B0604020202020204" pitchFamily="34" charset="0"/>
              <a:buChar char="•"/>
            </a:pPr>
            <a:r>
              <a:rPr lang="en-US" sz="2400" dirty="0">
                <a:solidFill>
                  <a:schemeClr val="tx1"/>
                </a:solidFill>
              </a:rPr>
              <a:t>Black body with yellow and black bands</a:t>
            </a:r>
          </a:p>
          <a:p>
            <a:pPr marL="342900" indent="-228600">
              <a:lnSpc>
                <a:spcPct val="90000"/>
              </a:lnSpc>
              <a:spcAft>
                <a:spcPts val="600"/>
              </a:spcAft>
              <a:buFont typeface="Arial" panose="020B0604020202020204" pitchFamily="34" charset="0"/>
              <a:buChar char="•"/>
            </a:pPr>
            <a:r>
              <a:rPr lang="en-US" sz="2400" dirty="0">
                <a:solidFill>
                  <a:schemeClr val="tx1"/>
                </a:solidFill>
              </a:rPr>
              <a:t>Dense hair on head and thorax</a:t>
            </a:r>
          </a:p>
          <a:p>
            <a:pPr marL="342900" indent="-228600">
              <a:lnSpc>
                <a:spcPct val="90000"/>
              </a:lnSpc>
              <a:spcAft>
                <a:spcPts val="600"/>
              </a:spcAft>
              <a:buFont typeface="Arial" panose="020B0604020202020204" pitchFamily="34" charset="0"/>
              <a:buChar char="•"/>
            </a:pPr>
            <a:r>
              <a:rPr lang="en-US" sz="2400" dirty="0">
                <a:solidFill>
                  <a:schemeClr val="tx1"/>
                </a:solidFill>
              </a:rPr>
              <a:t>NO HAIR on abdomen</a:t>
            </a:r>
          </a:p>
          <a:p>
            <a:pPr marL="342900" indent="-228600">
              <a:lnSpc>
                <a:spcPct val="90000"/>
              </a:lnSpc>
              <a:spcAft>
                <a:spcPts val="600"/>
              </a:spcAft>
              <a:buFont typeface="Arial" panose="020B0604020202020204" pitchFamily="34" charset="0"/>
              <a:buChar char="•"/>
            </a:pPr>
            <a:r>
              <a:rPr lang="en-US" sz="2400" dirty="0">
                <a:solidFill>
                  <a:schemeClr val="tx1"/>
                </a:solidFill>
              </a:rPr>
              <a:t>Broad head, thick body</a:t>
            </a:r>
          </a:p>
          <a:p>
            <a:pPr marL="342900" indent="-228600">
              <a:lnSpc>
                <a:spcPct val="90000"/>
              </a:lnSpc>
              <a:spcAft>
                <a:spcPts val="600"/>
              </a:spcAft>
              <a:buFont typeface="Arial" panose="020B0604020202020204" pitchFamily="34" charset="0"/>
              <a:buChar char="•"/>
            </a:pPr>
            <a:r>
              <a:rPr lang="en-US" sz="2400" dirty="0">
                <a:solidFill>
                  <a:schemeClr val="tx1"/>
                </a:solidFill>
              </a:rPr>
              <a:t>Males have yellow to white coloring on face, females all black on face</a:t>
            </a:r>
          </a:p>
        </p:txBody>
      </p:sp>
      <p:pic>
        <p:nvPicPr>
          <p:cNvPr id="3" name="Picture 2">
            <a:extLst>
              <a:ext uri="{FF2B5EF4-FFF2-40B4-BE49-F238E27FC236}">
                <a16:creationId xmlns:a16="http://schemas.microsoft.com/office/drawing/2014/main" id="{EE37235E-213A-BCCB-A797-9433A4DAEC03}"/>
              </a:ext>
            </a:extLst>
          </p:cNvPr>
          <p:cNvPicPr>
            <a:picLocks noChangeAspect="1"/>
          </p:cNvPicPr>
          <p:nvPr/>
        </p:nvPicPr>
        <p:blipFill>
          <a:blip r:embed="rId4"/>
          <a:srcRect/>
          <a:stretch/>
        </p:blipFill>
        <p:spPr>
          <a:xfrm>
            <a:off x="9678325" y="5944336"/>
            <a:ext cx="1737754" cy="381310"/>
          </a:xfrm>
          <a:prstGeom prst="rect">
            <a:avLst/>
          </a:prstGeom>
        </p:spPr>
      </p:pic>
    </p:spTree>
    <p:extLst>
      <p:ext uri="{BB962C8B-B14F-4D97-AF65-F5344CB8AC3E}">
        <p14:creationId xmlns:p14="http://schemas.microsoft.com/office/powerpoint/2010/main" val="1503018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7185"/>
          <a:stretch/>
        </p:blipFill>
        <p:spPr>
          <a:xfrm>
            <a:off x="343000" y="393320"/>
            <a:ext cx="3690634" cy="3342354"/>
          </a:xfrm>
          <a:prstGeom prst="rect">
            <a:avLst/>
          </a:prstGeom>
          <a:ln>
            <a:solidFill>
              <a:schemeClr val="tx1"/>
            </a:solidFill>
          </a:ln>
        </p:spPr>
      </p:pic>
      <p:sp>
        <p:nvSpPr>
          <p:cNvPr id="5" name="TextBox 4"/>
          <p:cNvSpPr txBox="1"/>
          <p:nvPr/>
        </p:nvSpPr>
        <p:spPr>
          <a:xfrm>
            <a:off x="4863020" y="4364334"/>
            <a:ext cx="2263815" cy="535502"/>
          </a:xfrm>
          <a:prstGeom prst="rect">
            <a:avLst/>
          </a:prstGeom>
        </p:spPr>
        <p:txBody>
          <a:bodyPr vert="horz" lIns="91440" tIns="45720" rIns="91440" bIns="45720" rtlCol="0">
            <a:noAutofit/>
          </a:bodyPr>
          <a:lstStyle/>
          <a:p>
            <a:pPr>
              <a:lnSpc>
                <a:spcPct val="90000"/>
              </a:lnSpc>
              <a:spcBef>
                <a:spcPct val="0"/>
              </a:spcBef>
              <a:spcAft>
                <a:spcPts val="600"/>
              </a:spcAft>
            </a:pPr>
            <a:r>
              <a:rPr lang="en-US" sz="2400" dirty="0"/>
              <a:t>Bumble bee (</a:t>
            </a:r>
            <a:r>
              <a:rPr lang="en-US" sz="2400" i="1" dirty="0"/>
              <a:t>Bombus </a:t>
            </a:r>
            <a:r>
              <a:rPr lang="en-US" sz="2400" dirty="0"/>
              <a:t>spp.)</a:t>
            </a:r>
          </a:p>
        </p:txBody>
      </p:sp>
      <p:pic>
        <p:nvPicPr>
          <p:cNvPr id="6" name="Picture 5" descr="A bee on a yellow flower&#10;&#10;AI-generated content may be incorrect.">
            <a:extLst>
              <a:ext uri="{FF2B5EF4-FFF2-40B4-BE49-F238E27FC236}">
                <a16:creationId xmlns:a16="http://schemas.microsoft.com/office/drawing/2014/main" id="{DD8C413B-7BF2-2610-D164-6FFCFF1B6A97}"/>
              </a:ext>
            </a:extLst>
          </p:cNvPr>
          <p:cNvPicPr>
            <a:picLocks noChangeAspect="1"/>
          </p:cNvPicPr>
          <p:nvPr/>
        </p:nvPicPr>
        <p:blipFill>
          <a:blip r:embed="rId4"/>
          <a:stretch>
            <a:fillRect/>
          </a:stretch>
        </p:blipFill>
        <p:spPr>
          <a:xfrm>
            <a:off x="4163634" y="393320"/>
            <a:ext cx="3382912" cy="3382912"/>
          </a:xfrm>
          <a:prstGeom prst="rect">
            <a:avLst/>
          </a:prstGeom>
          <a:ln>
            <a:solidFill>
              <a:schemeClr val="tx1"/>
            </a:solidFill>
          </a:ln>
        </p:spPr>
      </p:pic>
      <p:pic>
        <p:nvPicPr>
          <p:cNvPr id="8" name="Picture 7" descr="A bee on a flower&#10;&#10;AI-generated content may be incorrect.">
            <a:extLst>
              <a:ext uri="{FF2B5EF4-FFF2-40B4-BE49-F238E27FC236}">
                <a16:creationId xmlns:a16="http://schemas.microsoft.com/office/drawing/2014/main" id="{7323A84D-CA34-4A12-2067-403077875DF3}"/>
              </a:ext>
            </a:extLst>
          </p:cNvPr>
          <p:cNvPicPr>
            <a:picLocks noChangeAspect="1"/>
          </p:cNvPicPr>
          <p:nvPr/>
        </p:nvPicPr>
        <p:blipFill>
          <a:blip r:embed="rId5"/>
          <a:stretch>
            <a:fillRect/>
          </a:stretch>
        </p:blipFill>
        <p:spPr>
          <a:xfrm>
            <a:off x="7431635" y="3939497"/>
            <a:ext cx="4740781" cy="2666689"/>
          </a:xfrm>
          <a:prstGeom prst="rect">
            <a:avLst/>
          </a:prstGeom>
          <a:ln>
            <a:solidFill>
              <a:schemeClr val="tx1"/>
            </a:solidFill>
          </a:ln>
        </p:spPr>
      </p:pic>
      <p:pic>
        <p:nvPicPr>
          <p:cNvPr id="14" name="Picture 13" descr="A bee on a flower&#10;&#10;AI-generated content may be incorrect.">
            <a:extLst>
              <a:ext uri="{FF2B5EF4-FFF2-40B4-BE49-F238E27FC236}">
                <a16:creationId xmlns:a16="http://schemas.microsoft.com/office/drawing/2014/main" id="{4B45F221-32BC-D9B5-599E-00BF9BC72D46}"/>
              </a:ext>
            </a:extLst>
          </p:cNvPr>
          <p:cNvPicPr>
            <a:picLocks noChangeAspect="1"/>
          </p:cNvPicPr>
          <p:nvPr/>
        </p:nvPicPr>
        <p:blipFill>
          <a:blip r:embed="rId6"/>
          <a:stretch>
            <a:fillRect/>
          </a:stretch>
        </p:blipFill>
        <p:spPr>
          <a:xfrm>
            <a:off x="7676547" y="393320"/>
            <a:ext cx="4515453" cy="3382912"/>
          </a:xfrm>
          <a:prstGeom prst="rect">
            <a:avLst/>
          </a:prstGeom>
          <a:ln>
            <a:solidFill>
              <a:schemeClr val="tx1"/>
            </a:solidFill>
          </a:ln>
        </p:spPr>
      </p:pic>
      <p:pic>
        <p:nvPicPr>
          <p:cNvPr id="16" name="Picture 15" descr="A bee on a flower&#10;&#10;AI-generated content may be incorrect.">
            <a:extLst>
              <a:ext uri="{FF2B5EF4-FFF2-40B4-BE49-F238E27FC236}">
                <a16:creationId xmlns:a16="http://schemas.microsoft.com/office/drawing/2014/main" id="{44E11533-6E43-6FFC-4A98-E81FB4AADB34}"/>
              </a:ext>
            </a:extLst>
          </p:cNvPr>
          <p:cNvPicPr>
            <a:picLocks noChangeAspect="1"/>
          </p:cNvPicPr>
          <p:nvPr/>
        </p:nvPicPr>
        <p:blipFill>
          <a:blip r:embed="rId7"/>
          <a:stretch>
            <a:fillRect/>
          </a:stretch>
        </p:blipFill>
        <p:spPr>
          <a:xfrm>
            <a:off x="343000" y="3897818"/>
            <a:ext cx="3690634" cy="2767976"/>
          </a:xfrm>
          <a:prstGeom prst="rect">
            <a:avLst/>
          </a:prstGeom>
          <a:ln>
            <a:solidFill>
              <a:schemeClr val="tx1"/>
            </a:solidFill>
          </a:ln>
        </p:spPr>
      </p:pic>
      <p:pic>
        <p:nvPicPr>
          <p:cNvPr id="17" name="Picture 16">
            <a:extLst>
              <a:ext uri="{FF2B5EF4-FFF2-40B4-BE49-F238E27FC236}">
                <a16:creationId xmlns:a16="http://schemas.microsoft.com/office/drawing/2014/main" id="{F945F324-D7D6-F6F6-5931-51594B18A468}"/>
              </a:ext>
            </a:extLst>
          </p:cNvPr>
          <p:cNvPicPr>
            <a:picLocks noChangeAspect="1"/>
          </p:cNvPicPr>
          <p:nvPr/>
        </p:nvPicPr>
        <p:blipFill>
          <a:blip r:embed="rId8"/>
          <a:srcRect/>
          <a:stretch/>
        </p:blipFill>
        <p:spPr>
          <a:xfrm>
            <a:off x="9678325" y="5944336"/>
            <a:ext cx="1737754" cy="381310"/>
          </a:xfrm>
          <a:prstGeom prst="rect">
            <a:avLst/>
          </a:prstGeom>
          <a:solidFill>
            <a:schemeClr val="bg1"/>
          </a:solidFill>
        </p:spPr>
      </p:pic>
    </p:spTree>
    <p:extLst>
      <p:ext uri="{BB962C8B-B14F-4D97-AF65-F5344CB8AC3E}">
        <p14:creationId xmlns:p14="http://schemas.microsoft.com/office/powerpoint/2010/main" val="2744090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a:extLst>
              <a:ext uri="{FF2B5EF4-FFF2-40B4-BE49-F238E27FC236}">
                <a16:creationId xmlns:a16="http://schemas.microsoft.com/office/drawing/2014/main" id="{11BAAD3C-F89B-0E4E-B1CC-011C8DEF9389}"/>
              </a:ext>
            </a:extLst>
          </p:cNvPr>
          <p:cNvSpPr txBox="1"/>
          <p:nvPr/>
        </p:nvSpPr>
        <p:spPr>
          <a:xfrm>
            <a:off x="6186966" y="509397"/>
            <a:ext cx="4989288" cy="3945672"/>
          </a:xfrm>
          <a:prstGeom prst="rect">
            <a:avLst/>
          </a:prstGeom>
          <a:solidFill>
            <a:schemeClr val="bg1"/>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2800" b="1" dirty="0">
                <a:ea typeface="Corbel" panose="020B0503020204020204" pitchFamily="34" charset="0"/>
                <a:cs typeface="Times New Roman" panose="02020603050405020304" pitchFamily="18" charset="0"/>
              </a:rPr>
              <a:t>Bumble Bees</a:t>
            </a:r>
            <a:endParaRPr lang="en-US" sz="2800" dirty="0">
              <a:ea typeface="Corbel" panose="020B0503020204020204" pitchFamily="34" charset="0"/>
              <a:cs typeface="Times New Roman" panose="02020603050405020304" pitchFamily="18" charset="0"/>
            </a:endParaRPr>
          </a:p>
          <a:p>
            <a:pPr algn="ctr"/>
            <a:r>
              <a:rPr lang="en-US" sz="2800" b="1" dirty="0">
                <a:ea typeface="Corbel" panose="020B0503020204020204" pitchFamily="34" charset="0"/>
                <a:cs typeface="Times New Roman" panose="02020603050405020304" pitchFamily="18" charset="0"/>
              </a:rPr>
              <a:t>(10 – 19 mm)</a:t>
            </a:r>
          </a:p>
          <a:p>
            <a:pPr algn="ctr"/>
            <a:endParaRPr lang="en-US" sz="2800" dirty="0">
              <a:ea typeface="Corbel" panose="020B0503020204020204" pitchFamily="34" charset="0"/>
              <a:cs typeface="Times New Roman" panose="02020603050405020304" pitchFamily="18" charset="0"/>
            </a:endParaRPr>
          </a:p>
          <a:p>
            <a:pPr marL="342900" indent="-342900">
              <a:buFont typeface="Symbol" pitchFamily="2" charset="2"/>
              <a:buChar char=""/>
            </a:pPr>
            <a:r>
              <a:rPr lang="en-US" sz="2400" dirty="0">
                <a:ea typeface="Corbel" panose="020B0503020204020204" pitchFamily="34" charset="0"/>
                <a:cs typeface="Times New Roman" panose="02020603050405020304" pitchFamily="18" charset="0"/>
              </a:rPr>
              <a:t>Black body covered with dense yellow and black hair</a:t>
            </a:r>
          </a:p>
          <a:p>
            <a:pPr marL="342900" indent="-342900">
              <a:buFont typeface="Symbol" pitchFamily="2" charset="2"/>
              <a:buChar char=""/>
            </a:pPr>
            <a:r>
              <a:rPr lang="en-US" sz="2400" dirty="0">
                <a:ea typeface="Corbel" panose="020B0503020204020204" pitchFamily="34" charset="0"/>
                <a:cs typeface="Times New Roman" panose="02020603050405020304" pitchFamily="18" charset="0"/>
              </a:rPr>
              <a:t>Fat bee with small head</a:t>
            </a:r>
          </a:p>
          <a:p>
            <a:pPr marL="342900" indent="-342900">
              <a:buFont typeface="Symbol" pitchFamily="2" charset="2"/>
              <a:buChar char=""/>
            </a:pPr>
            <a:r>
              <a:rPr lang="en-US" sz="2400" dirty="0">
                <a:ea typeface="Corbel" panose="020B0503020204020204" pitchFamily="34" charset="0"/>
                <a:cs typeface="Times New Roman" panose="02020603050405020304" pitchFamily="18" charset="0"/>
              </a:rPr>
              <a:t>Large thorax and abdomen</a:t>
            </a:r>
          </a:p>
          <a:p>
            <a:pPr marL="342900" indent="-342900">
              <a:buFont typeface="Symbol" pitchFamily="2" charset="2"/>
              <a:buChar char=""/>
            </a:pPr>
            <a:r>
              <a:rPr lang="en-US" sz="2400" dirty="0">
                <a:ea typeface="Corbel" panose="020B0503020204020204" pitchFamily="34" charset="0"/>
                <a:cs typeface="Times New Roman" panose="02020603050405020304" pitchFamily="18" charset="0"/>
              </a:rPr>
              <a:t>Hairy abdomen</a:t>
            </a:r>
          </a:p>
        </p:txBody>
      </p:sp>
      <p:pic>
        <p:nvPicPr>
          <p:cNvPr id="3" name="Picture 2">
            <a:extLst>
              <a:ext uri="{FF2B5EF4-FFF2-40B4-BE49-F238E27FC236}">
                <a16:creationId xmlns:a16="http://schemas.microsoft.com/office/drawing/2014/main" id="{494C897F-A269-9044-A245-EC5D0906457F}"/>
              </a:ext>
            </a:extLst>
          </p:cNvPr>
          <p:cNvPicPr/>
          <p:nvPr/>
        </p:nvPicPr>
        <p:blipFill>
          <a:blip r:embed="rId2">
            <a:extLst>
              <a:ext uri="{28A0092B-C50C-407E-A947-70E740481C1C}">
                <a14:useLocalDpi xmlns:a14="http://schemas.microsoft.com/office/drawing/2010/main" val="0"/>
              </a:ext>
            </a:extLst>
          </a:blip>
          <a:stretch>
            <a:fillRect/>
          </a:stretch>
        </p:blipFill>
        <p:spPr>
          <a:xfrm>
            <a:off x="773149" y="538278"/>
            <a:ext cx="2919176" cy="2701629"/>
          </a:xfrm>
          <a:prstGeom prst="rect">
            <a:avLst/>
          </a:prstGeom>
          <a:ln w="3175">
            <a:solidFill>
              <a:schemeClr val="tx1"/>
            </a:solidFill>
          </a:ln>
        </p:spPr>
      </p:pic>
      <p:pic>
        <p:nvPicPr>
          <p:cNvPr id="4" name="Picture 3">
            <a:extLst>
              <a:ext uri="{FF2B5EF4-FFF2-40B4-BE49-F238E27FC236}">
                <a16:creationId xmlns:a16="http://schemas.microsoft.com/office/drawing/2014/main" id="{89A244C0-CB62-F14C-8182-ACA12283870C}"/>
              </a:ext>
            </a:extLst>
          </p:cNvPr>
          <p:cNvPicPr/>
          <p:nvPr/>
        </p:nvPicPr>
        <p:blipFill>
          <a:blip r:embed="rId3">
            <a:extLst>
              <a:ext uri="{28A0092B-C50C-407E-A947-70E740481C1C}">
                <a14:useLocalDpi xmlns:a14="http://schemas.microsoft.com/office/drawing/2010/main" val="0"/>
              </a:ext>
            </a:extLst>
          </a:blip>
          <a:stretch>
            <a:fillRect/>
          </a:stretch>
        </p:blipFill>
        <p:spPr>
          <a:xfrm rot="16200000">
            <a:off x="1236999" y="2733658"/>
            <a:ext cx="3218395" cy="4609080"/>
          </a:xfrm>
          <a:prstGeom prst="rect">
            <a:avLst/>
          </a:prstGeom>
          <a:ln w="3175">
            <a:solidFill>
              <a:schemeClr val="tx1"/>
            </a:solidFill>
          </a:ln>
        </p:spPr>
      </p:pic>
      <p:pic>
        <p:nvPicPr>
          <p:cNvPr id="7" name="Picture 6">
            <a:extLst>
              <a:ext uri="{FF2B5EF4-FFF2-40B4-BE49-F238E27FC236}">
                <a16:creationId xmlns:a16="http://schemas.microsoft.com/office/drawing/2014/main" id="{10EC7C39-6648-5240-C2C0-A703F72F8D46}"/>
              </a:ext>
            </a:extLst>
          </p:cNvPr>
          <p:cNvPicPr>
            <a:picLocks noChangeAspect="1"/>
          </p:cNvPicPr>
          <p:nvPr/>
        </p:nvPicPr>
        <p:blipFill>
          <a:blip r:embed="rId4"/>
          <a:srcRect/>
          <a:stretch/>
        </p:blipFill>
        <p:spPr>
          <a:xfrm>
            <a:off x="9912590" y="5967293"/>
            <a:ext cx="1737754" cy="381310"/>
          </a:xfrm>
          <a:prstGeom prst="rect">
            <a:avLst/>
          </a:prstGeom>
        </p:spPr>
      </p:pic>
    </p:spTree>
    <p:extLst>
      <p:ext uri="{BB962C8B-B14F-4D97-AF65-F5344CB8AC3E}">
        <p14:creationId xmlns:p14="http://schemas.microsoft.com/office/powerpoint/2010/main" val="2665006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1224</Words>
  <Application>Microsoft Macintosh PowerPoint</Application>
  <PresentationFormat>Widescreen</PresentationFormat>
  <Paragraphs>217</Paragraphs>
  <Slides>37</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Calibri Light</vt:lpstr>
      <vt:lpstr>Corbel</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Comparing bees with flies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Rebecca Griffin</cp:lastModifiedBy>
  <cp:revision>64</cp:revision>
  <dcterms:created xsi:type="dcterms:W3CDTF">2021-03-03T16:36:12Z</dcterms:created>
  <dcterms:modified xsi:type="dcterms:W3CDTF">2026-02-10T14:06:04Z</dcterms:modified>
</cp:coreProperties>
</file>